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8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0E7908-BFD7-4BA7-B23D-972CBC644CF1}" type="datetimeFigureOut">
              <a:rPr lang="ru-RU" smtClean="0"/>
              <a:t>17.01.2009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EEA737-D1FC-4EA4-8AF7-8F8B998B720A}"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EEEA737-D1FC-4EA4-8AF7-8F8B998B720A}" type="slidenum">
              <a:rPr lang="ru-RU" smtClean="0"/>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17.01.2009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17.01.2009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17.01.2009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17.01.2009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17.01.2009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17.01.2009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17.01.2009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17.01.2009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17.01.2009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17.01.2009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17.01.2009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17.01.2009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en.wikipedia.org/wiki/Yeshiva" TargetMode="External"/><Relationship Id="rId13" Type="http://schemas.openxmlformats.org/officeDocument/2006/relationships/hyperlink" Target="http://en.wikipedia.org/wiki/Alexei_Savrasov" TargetMode="External"/><Relationship Id="rId3" Type="http://schemas.openxmlformats.org/officeDocument/2006/relationships/hyperlink" Target="http://en.wikipedia.org/wiki/Kybartai" TargetMode="External"/><Relationship Id="rId7" Type="http://schemas.openxmlformats.org/officeDocument/2006/relationships/hyperlink" Target="http://en.wikipedia.org/wiki/Rabbi" TargetMode="External"/><Relationship Id="rId12" Type="http://schemas.openxmlformats.org/officeDocument/2006/relationships/hyperlink" Target="http://en.wikipedia.org/wiki/Moscow_School_of_Painting,_Sculpture_and_Architecture" TargetMode="External"/><Relationship Id="rId2" Type="http://schemas.openxmlformats.org/officeDocument/2006/relationships/hyperlink" Target="http://en.wikipedia.org/wiki/Shtetl" TargetMode="External"/><Relationship Id="rId1" Type="http://schemas.openxmlformats.org/officeDocument/2006/relationships/slideLayout" Target="../slideLayouts/slideLayout2.xml"/><Relationship Id="rId6" Type="http://schemas.openxmlformats.org/officeDocument/2006/relationships/hyperlink" Target="http://en.wikipedia.org/wiki/Jew" TargetMode="External"/><Relationship Id="rId11" Type="http://schemas.openxmlformats.org/officeDocument/2006/relationships/hyperlink" Target="http://en.wikipedia.org/wiki/Moscow" TargetMode="External"/><Relationship Id="rId5" Type="http://schemas.openxmlformats.org/officeDocument/2006/relationships/hyperlink" Target="http://en.wikipedia.org/wiki/Lithuania" TargetMode="External"/><Relationship Id="rId15" Type="http://schemas.openxmlformats.org/officeDocument/2006/relationships/hyperlink" Target="http://en.wikipedia.org/wiki/Vasily_Polenov" TargetMode="External"/><Relationship Id="rId10" Type="http://schemas.openxmlformats.org/officeDocument/2006/relationships/hyperlink" Target="http://en.wikipedia.org/wiki/French_language" TargetMode="External"/><Relationship Id="rId4" Type="http://schemas.openxmlformats.org/officeDocument/2006/relationships/hyperlink" Target="http://en.wikipedia.org/wiki/Kaunas" TargetMode="External"/><Relationship Id="rId9" Type="http://schemas.openxmlformats.org/officeDocument/2006/relationships/hyperlink" Target="http://en.wikipedia.org/wiki/German_language" TargetMode="External"/><Relationship Id="rId14" Type="http://schemas.openxmlformats.org/officeDocument/2006/relationships/hyperlink" Target="http://en.wikipedia.org/wiki/Vasily_Perov"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Konstantin_Korovin" TargetMode="External"/><Relationship Id="rId13" Type="http://schemas.openxmlformats.org/officeDocument/2006/relationships/hyperlink" Target="http://en.wikipedia.org/wiki/Valentin_Serov" TargetMode="External"/><Relationship Id="rId3" Type="http://schemas.openxmlformats.org/officeDocument/2006/relationships/hyperlink" Target="http://en.wikipedia.org/wiki/Alexander_II_of_Russia" TargetMode="External"/><Relationship Id="rId7" Type="http://schemas.openxmlformats.org/officeDocument/2006/relationships/hyperlink" Target="http://en.wikipedia.org/wiki/Peredvizhniki" TargetMode="External"/><Relationship Id="rId12" Type="http://schemas.openxmlformats.org/officeDocument/2006/relationships/hyperlink" Target="http://en.wikipedia.org/wiki/Wikipedia:Citation_needed" TargetMode="External"/><Relationship Id="rId17" Type="http://schemas.openxmlformats.org/officeDocument/2006/relationships/image" Target="../media/image4.jpeg"/><Relationship Id="rId2" Type="http://schemas.openxmlformats.org/officeDocument/2006/relationships/notesSlide" Target="../notesSlides/notesSlide1.xml"/><Relationship Id="rId16" Type="http://schemas.openxmlformats.org/officeDocument/2006/relationships/hyperlink" Target="http://en.wikipedia.org/wiki/Savva_Mamontov" TargetMode="External"/><Relationship Id="rId1" Type="http://schemas.openxmlformats.org/officeDocument/2006/relationships/slideLayout" Target="../slideLayouts/slideLayout2.xml"/><Relationship Id="rId6" Type="http://schemas.openxmlformats.org/officeDocument/2006/relationships/hyperlink" Target="http://en.wikipedia.org/wiki/Tretyakov_Gallery" TargetMode="External"/><Relationship Id="rId11" Type="http://schemas.openxmlformats.org/officeDocument/2006/relationships/hyperlink" Target="http://en.wikipedia.org/wiki/Anton_Chekhov" TargetMode="External"/><Relationship Id="rId5" Type="http://schemas.openxmlformats.org/officeDocument/2006/relationships/hyperlink" Target="http://en.wikipedia.org/wiki/Pavel_Mikhailovich_Tretyakov" TargetMode="External"/><Relationship Id="rId15" Type="http://schemas.openxmlformats.org/officeDocument/2006/relationships/hyperlink" Target="http://en.wikipedia.org/wiki/Opera" TargetMode="External"/><Relationship Id="rId10" Type="http://schemas.openxmlformats.org/officeDocument/2006/relationships/hyperlink" Target="http://en.wikipedia.org/wiki/Fyodor_Shekhtel" TargetMode="External"/><Relationship Id="rId4" Type="http://schemas.openxmlformats.org/officeDocument/2006/relationships/hyperlink" Target="http://en.wikipedia.org/wiki/Russian_Empire" TargetMode="External"/><Relationship Id="rId9" Type="http://schemas.openxmlformats.org/officeDocument/2006/relationships/hyperlink" Target="http://en.wikipedia.org/wiki/Mikhail_Nesterov" TargetMode="External"/><Relationship Id="rId14" Type="http://schemas.openxmlformats.org/officeDocument/2006/relationships/hyperlink" Target="http://en.wikipedia.org/w/index.php?title=M._Fabritsius&amp;action=edit&amp;redlink=1"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Impressionism" TargetMode="External"/><Relationship Id="rId3" Type="http://schemas.openxmlformats.org/officeDocument/2006/relationships/hyperlink" Target="http://en.wikipedia.org/wiki/Simonov_Monastery" TargetMode="External"/><Relationship Id="rId7" Type="http://schemas.openxmlformats.org/officeDocument/2006/relationships/hyperlink" Target="http://en.wikipedia.org/wiki/Vladimirka"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http://en.wikipedia.org/wiki/Mansion" TargetMode="External"/><Relationship Id="rId5" Type="http://schemas.openxmlformats.org/officeDocument/2006/relationships/hyperlink" Target="http://en.wikipedia.org/wiki/Ostankino" TargetMode="External"/><Relationship Id="rId4" Type="http://schemas.openxmlformats.org/officeDocument/2006/relationships/hyperlink" Target="http://en.wikipedia.org/wiki/Moscow" TargetMode="External"/><Relationship Id="rId9" Type="http://schemas.openxmlformats.org/officeDocument/2006/relationships/image" Target="../media/image6.jpeg"/></Relationships>
</file>

<file path=ppt/slides/_rels/slide5.xml.rels><?xml version="1.0" encoding="UTF-8" standalone="yes"?>
<Relationships xmlns="http://schemas.openxmlformats.org/package/2006/relationships"><Relationship Id="rId8" Type="http://schemas.openxmlformats.org/officeDocument/2006/relationships/hyperlink" Target="http://en.wikipedia.org/wiki/Dorogomilovo_District" TargetMode="External"/><Relationship Id="rId13" Type="http://schemas.openxmlformats.org/officeDocument/2006/relationships/hyperlink" Target="http://en.wikipedia.org/wiki/Graphic" TargetMode="External"/><Relationship Id="rId3" Type="http://schemas.openxmlformats.org/officeDocument/2006/relationships/hyperlink" Target="http://en.wikipedia.org/wiki/Monastery" TargetMode="External"/><Relationship Id="rId7" Type="http://schemas.openxmlformats.org/officeDocument/2006/relationships/hyperlink" Target="http://en.wikipedia.org/wiki/Crimea" TargetMode="External"/><Relationship Id="rId12" Type="http://schemas.openxmlformats.org/officeDocument/2006/relationships/hyperlink" Target="http://en.wikipedia.org/wiki/Pastel" TargetMode="External"/><Relationship Id="rId2" Type="http://schemas.openxmlformats.org/officeDocument/2006/relationships/hyperlink" Target="http://en.wikipedia.org/wiki/Yuryevets" TargetMode="External"/><Relationship Id="rId1" Type="http://schemas.openxmlformats.org/officeDocument/2006/relationships/slideLayout" Target="../slideLayouts/slideLayout2.xml"/><Relationship Id="rId6" Type="http://schemas.openxmlformats.org/officeDocument/2006/relationships/hyperlink" Target="http://en.wikipedia.org/wiki/Alma_mater" TargetMode="External"/><Relationship Id="rId11" Type="http://schemas.openxmlformats.org/officeDocument/2006/relationships/hyperlink" Target="http://en.wikipedia.org/wiki/Watercolor" TargetMode="External"/><Relationship Id="rId5" Type="http://schemas.openxmlformats.org/officeDocument/2006/relationships/hyperlink" Target="http://en.wikipedia.org/wiki/Imperial_Academy_of_Arts" TargetMode="External"/><Relationship Id="rId15" Type="http://schemas.openxmlformats.org/officeDocument/2006/relationships/image" Target="../media/image7.jpeg"/><Relationship Id="rId10" Type="http://schemas.openxmlformats.org/officeDocument/2006/relationships/hyperlink" Target="#cite_note-name-1"/><Relationship Id="rId4" Type="http://schemas.openxmlformats.org/officeDocument/2006/relationships/hyperlink" Target="http://en.wikipedia.org/wiki/Wikipedia:Citation_needed" TargetMode="External"/><Relationship Id="rId9" Type="http://schemas.openxmlformats.org/officeDocument/2006/relationships/hyperlink" Target="http://en.wikipedia.org/wiki/Novodevichy_Cemetery" TargetMode="External"/><Relationship Id="rId14" Type="http://schemas.openxmlformats.org/officeDocument/2006/relationships/hyperlink" Target="http://en.wikipedia.org/wiki/Illustration"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00232" y="4929198"/>
            <a:ext cx="5357850" cy="1222375"/>
          </a:xfrm>
        </p:spPr>
        <p:txBody>
          <a:bodyPr>
            <a:noAutofit/>
          </a:bodyPr>
          <a:lstStyle/>
          <a:p>
            <a:r>
              <a:rPr lang="en-US" sz="9600" i="1" smtClean="0">
                <a:latin typeface="Amienne" pitchFamily="82" charset="0"/>
              </a:rPr>
              <a:t>Isaac Levitan</a:t>
            </a:r>
            <a:endParaRPr lang="ru-RU" sz="9600" i="1"/>
          </a:p>
        </p:txBody>
      </p:sp>
      <p:pic>
        <p:nvPicPr>
          <p:cNvPr id="1026" name="Picture 2" descr="C:\Documents and Settings\K!rap\Мои документы\Мои рисунки\200px-Isaac_Levitan_selfportrait1880.jpg"/>
          <p:cNvPicPr>
            <a:picLocks noChangeAspect="1" noChangeArrowheads="1"/>
          </p:cNvPicPr>
          <p:nvPr/>
        </p:nvPicPr>
        <p:blipFill>
          <a:blip r:embed="rId2"/>
          <a:srcRect/>
          <a:stretch>
            <a:fillRect/>
          </a:stretch>
        </p:blipFill>
        <p:spPr bwMode="auto">
          <a:xfrm>
            <a:off x="3428992" y="857232"/>
            <a:ext cx="2643206" cy="358154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14546" y="214290"/>
            <a:ext cx="4786346" cy="838200"/>
          </a:xfrm>
        </p:spPr>
        <p:txBody>
          <a:bodyPr>
            <a:noAutofit/>
          </a:bodyPr>
          <a:lstStyle/>
          <a:p>
            <a:r>
              <a:rPr lang="en-US" sz="8000" b="1" i="1" smtClean="0">
                <a:solidFill>
                  <a:schemeClr val="bg2">
                    <a:lumMod val="50000"/>
                  </a:schemeClr>
                </a:solidFill>
                <a:latin typeface="Gigi" pitchFamily="82" charset="0"/>
              </a:rPr>
              <a:t>Youth</a:t>
            </a:r>
            <a:endParaRPr lang="ru-RU" sz="8000" i="1">
              <a:solidFill>
                <a:schemeClr val="bg2">
                  <a:lumMod val="50000"/>
                </a:schemeClr>
              </a:solidFill>
            </a:endParaRPr>
          </a:p>
        </p:txBody>
      </p:sp>
      <p:sp>
        <p:nvSpPr>
          <p:cNvPr id="3" name="Содержимое 2"/>
          <p:cNvSpPr>
            <a:spLocks noGrp="1"/>
          </p:cNvSpPr>
          <p:nvPr>
            <p:ph idx="1"/>
          </p:nvPr>
        </p:nvSpPr>
        <p:spPr/>
        <p:txBody>
          <a:bodyPr>
            <a:normAutofit fontScale="47500" lnSpcReduction="20000"/>
          </a:bodyPr>
          <a:lstStyle/>
          <a:p>
            <a:r>
              <a:rPr lang="en-US" b="1" i="1" smtClean="0">
                <a:solidFill>
                  <a:schemeClr val="tx2">
                    <a:lumMod val="75000"/>
                  </a:schemeClr>
                </a:solidFill>
                <a:latin typeface="Baveuse" pitchFamily="2" charset="0"/>
              </a:rPr>
              <a:t>Isaac Levitan was born in a </a:t>
            </a:r>
            <a:r>
              <a:rPr lang="en-US" b="1" i="1" smtClean="0">
                <a:solidFill>
                  <a:schemeClr val="tx2">
                    <a:lumMod val="75000"/>
                  </a:schemeClr>
                </a:solidFill>
                <a:latin typeface="Baveuse" pitchFamily="2" charset="0"/>
                <a:hlinkClick r:id="rId2" action="ppaction://hlinkfile" tooltip="Shtetl"/>
              </a:rPr>
              <a:t>shtetl</a:t>
            </a:r>
            <a:r>
              <a:rPr lang="en-US" b="1" i="1" smtClean="0">
                <a:solidFill>
                  <a:schemeClr val="tx2">
                    <a:lumMod val="75000"/>
                  </a:schemeClr>
                </a:solidFill>
                <a:latin typeface="Baveuse" pitchFamily="2" charset="0"/>
              </a:rPr>
              <a:t> of </a:t>
            </a:r>
            <a:r>
              <a:rPr lang="en-US" b="1" i="1" smtClean="0">
                <a:solidFill>
                  <a:schemeClr val="tx2">
                    <a:lumMod val="75000"/>
                  </a:schemeClr>
                </a:solidFill>
                <a:latin typeface="Baveuse" pitchFamily="2" charset="0"/>
                <a:hlinkClick r:id="rId3" action="ppaction://hlinkfile" tooltip="Kybartai"/>
              </a:rPr>
              <a:t>Kybartai</a:t>
            </a:r>
            <a:r>
              <a:rPr lang="en-US" b="1" i="1" smtClean="0">
                <a:solidFill>
                  <a:schemeClr val="tx2">
                    <a:lumMod val="75000"/>
                  </a:schemeClr>
                </a:solidFill>
                <a:latin typeface="Baveuse" pitchFamily="2" charset="0"/>
              </a:rPr>
              <a:t>, </a:t>
            </a:r>
            <a:r>
              <a:rPr lang="en-US" b="1" i="1" smtClean="0">
                <a:solidFill>
                  <a:schemeClr val="tx2">
                    <a:lumMod val="75000"/>
                  </a:schemeClr>
                </a:solidFill>
                <a:latin typeface="Baveuse" pitchFamily="2" charset="0"/>
                <a:hlinkClick r:id="rId4" action="ppaction://hlinkfile" tooltip="Kaunas"/>
              </a:rPr>
              <a:t>Kaunas</a:t>
            </a:r>
            <a:r>
              <a:rPr lang="en-US" b="1" i="1" smtClean="0">
                <a:solidFill>
                  <a:schemeClr val="tx2">
                    <a:lumMod val="75000"/>
                  </a:schemeClr>
                </a:solidFill>
                <a:latin typeface="Baveuse" pitchFamily="2" charset="0"/>
              </a:rPr>
              <a:t> region, </a:t>
            </a:r>
            <a:r>
              <a:rPr lang="en-US" b="1" i="1" smtClean="0">
                <a:solidFill>
                  <a:schemeClr val="tx2">
                    <a:lumMod val="75000"/>
                  </a:schemeClr>
                </a:solidFill>
                <a:latin typeface="Baveuse" pitchFamily="2" charset="0"/>
                <a:hlinkClick r:id="rId5" action="ppaction://hlinkfile" tooltip="Lithuania"/>
              </a:rPr>
              <a:t>Lithuania</a:t>
            </a:r>
            <a:r>
              <a:rPr lang="en-US" b="1" i="1" smtClean="0">
                <a:solidFill>
                  <a:schemeClr val="tx2">
                    <a:lumMod val="75000"/>
                  </a:schemeClr>
                </a:solidFill>
                <a:latin typeface="Baveuse" pitchFamily="2" charset="0"/>
              </a:rPr>
              <a:t>, into a poor but educated </a:t>
            </a:r>
            <a:r>
              <a:rPr lang="en-US" b="1" i="1" smtClean="0">
                <a:solidFill>
                  <a:schemeClr val="tx2">
                    <a:lumMod val="75000"/>
                  </a:schemeClr>
                </a:solidFill>
                <a:latin typeface="Baveuse" pitchFamily="2" charset="0"/>
                <a:hlinkClick r:id="rId6" action="ppaction://hlinkfile" tooltip="Jew"/>
              </a:rPr>
              <a:t>Jewish</a:t>
            </a:r>
            <a:r>
              <a:rPr lang="en-US" b="1" i="1" smtClean="0">
                <a:solidFill>
                  <a:schemeClr val="tx2">
                    <a:lumMod val="75000"/>
                  </a:schemeClr>
                </a:solidFill>
                <a:latin typeface="Baveuse" pitchFamily="2" charset="0"/>
              </a:rPr>
              <a:t> family. His father Elyashiv Levitan was the son of a </a:t>
            </a:r>
            <a:r>
              <a:rPr lang="en-US" b="1" i="1" smtClean="0">
                <a:solidFill>
                  <a:schemeClr val="tx2">
                    <a:lumMod val="75000"/>
                  </a:schemeClr>
                </a:solidFill>
                <a:latin typeface="Baveuse" pitchFamily="2" charset="0"/>
                <a:hlinkClick r:id="rId7" action="ppaction://hlinkfile" tooltip="Rabbi"/>
              </a:rPr>
              <a:t>rabbi</a:t>
            </a:r>
            <a:r>
              <a:rPr lang="en-US" b="1" i="1" smtClean="0">
                <a:solidFill>
                  <a:schemeClr val="tx2">
                    <a:lumMod val="75000"/>
                  </a:schemeClr>
                </a:solidFill>
                <a:latin typeface="Baveuse" pitchFamily="2" charset="0"/>
              </a:rPr>
              <a:t>, completed a </a:t>
            </a:r>
            <a:r>
              <a:rPr lang="en-US" b="1" i="1" smtClean="0">
                <a:solidFill>
                  <a:schemeClr val="tx2">
                    <a:lumMod val="75000"/>
                  </a:schemeClr>
                </a:solidFill>
                <a:latin typeface="Baveuse" pitchFamily="2" charset="0"/>
                <a:hlinkClick r:id="rId8" action="ppaction://hlinkfile" tooltip="Yeshiva"/>
              </a:rPr>
              <a:t>Yeshiva</a:t>
            </a:r>
            <a:r>
              <a:rPr lang="en-US" b="1" i="1" smtClean="0">
                <a:solidFill>
                  <a:schemeClr val="tx2">
                    <a:lumMod val="75000"/>
                  </a:schemeClr>
                </a:solidFill>
                <a:latin typeface="Baveuse" pitchFamily="2" charset="0"/>
              </a:rPr>
              <a:t> and was self-educated. He taught </a:t>
            </a:r>
            <a:r>
              <a:rPr lang="en-US" b="1" i="1" smtClean="0">
                <a:solidFill>
                  <a:schemeClr val="tx2">
                    <a:lumMod val="75000"/>
                  </a:schemeClr>
                </a:solidFill>
                <a:latin typeface="Baveuse" pitchFamily="2" charset="0"/>
                <a:hlinkClick r:id="rId9" action="ppaction://hlinkfile" tooltip="German language"/>
              </a:rPr>
              <a:t>German</a:t>
            </a:r>
            <a:r>
              <a:rPr lang="en-US" b="1" i="1" smtClean="0">
                <a:solidFill>
                  <a:schemeClr val="tx2">
                    <a:lumMod val="75000"/>
                  </a:schemeClr>
                </a:solidFill>
                <a:latin typeface="Baveuse" pitchFamily="2" charset="0"/>
              </a:rPr>
              <a:t> and </a:t>
            </a:r>
            <a:r>
              <a:rPr lang="en-US" b="1" i="1" smtClean="0">
                <a:solidFill>
                  <a:schemeClr val="tx2">
                    <a:lumMod val="75000"/>
                  </a:schemeClr>
                </a:solidFill>
                <a:latin typeface="Baveuse" pitchFamily="2" charset="0"/>
                <a:hlinkClick r:id="rId10" action="ppaction://hlinkfile" tooltip="French language"/>
              </a:rPr>
              <a:t>French</a:t>
            </a:r>
            <a:r>
              <a:rPr lang="en-US" b="1" i="1" smtClean="0">
                <a:solidFill>
                  <a:schemeClr val="tx2">
                    <a:lumMod val="75000"/>
                  </a:schemeClr>
                </a:solidFill>
                <a:latin typeface="Baveuse" pitchFamily="2" charset="0"/>
              </a:rPr>
              <a:t> in Kaunas and later worked as a translator at a railway bridge construction for a French building company. At the beginning of 1870 the Levitan family moved to </a:t>
            </a:r>
            <a:r>
              <a:rPr lang="en-US" b="1" i="1" smtClean="0">
                <a:solidFill>
                  <a:schemeClr val="tx2">
                    <a:lumMod val="75000"/>
                  </a:schemeClr>
                </a:solidFill>
                <a:latin typeface="Baveuse" pitchFamily="2" charset="0"/>
                <a:hlinkClick r:id="rId11" action="ppaction://hlinkfile" tooltip="Moscow"/>
              </a:rPr>
              <a:t>Moscow</a:t>
            </a:r>
            <a:r>
              <a:rPr lang="en-US" b="1" i="1" smtClean="0">
                <a:solidFill>
                  <a:schemeClr val="tx2">
                    <a:lumMod val="75000"/>
                  </a:schemeClr>
                </a:solidFill>
                <a:latin typeface="Baveuse" pitchFamily="2" charset="0"/>
              </a:rPr>
              <a:t>.</a:t>
            </a:r>
          </a:p>
          <a:p>
            <a:r>
              <a:rPr lang="en-US" b="1" i="1" smtClean="0">
                <a:solidFill>
                  <a:schemeClr val="tx2">
                    <a:lumMod val="75000"/>
                  </a:schemeClr>
                </a:solidFill>
                <a:latin typeface="Baveuse" pitchFamily="2" charset="0"/>
              </a:rPr>
              <a:t>In September 1873, Isaac Levitan entered the </a:t>
            </a:r>
            <a:r>
              <a:rPr lang="en-US" b="1" i="1" smtClean="0">
                <a:solidFill>
                  <a:schemeClr val="tx2">
                    <a:lumMod val="75000"/>
                  </a:schemeClr>
                </a:solidFill>
                <a:latin typeface="Baveuse" pitchFamily="2" charset="0"/>
                <a:hlinkClick r:id="rId12" action="ppaction://hlinkfile" tooltip="Moscow School of Painting, Sculpture and Architecture"/>
              </a:rPr>
              <a:t>Moscow School of Painting, Sculpture and Architecture</a:t>
            </a:r>
            <a:r>
              <a:rPr lang="en-US" b="1" i="1" smtClean="0">
                <a:solidFill>
                  <a:schemeClr val="tx2">
                    <a:lumMod val="75000"/>
                  </a:schemeClr>
                </a:solidFill>
                <a:latin typeface="Baveuse" pitchFamily="2" charset="0"/>
              </a:rPr>
              <a:t> where his older brother Avel had already studied for two years. After a year in the copying class Isaac transferred into a naturalistic class, and soon thereafter into a landscape class. Levitan's teachers were the famous </a:t>
            </a:r>
            <a:r>
              <a:rPr lang="en-US" b="1" i="1" smtClean="0">
                <a:solidFill>
                  <a:schemeClr val="tx2">
                    <a:lumMod val="75000"/>
                  </a:schemeClr>
                </a:solidFill>
                <a:latin typeface="Baveuse" pitchFamily="2" charset="0"/>
                <a:hlinkClick r:id="rId13" action="ppaction://hlinkfile" tooltip="Alexei Savrasov"/>
              </a:rPr>
              <a:t>Alexei Savrasov</a:t>
            </a:r>
            <a:r>
              <a:rPr lang="en-US" b="1" i="1" smtClean="0">
                <a:solidFill>
                  <a:schemeClr val="tx2">
                    <a:lumMod val="75000"/>
                  </a:schemeClr>
                </a:solidFill>
                <a:latin typeface="Baveuse" pitchFamily="2" charset="0"/>
              </a:rPr>
              <a:t>, </a:t>
            </a:r>
            <a:r>
              <a:rPr lang="en-US" b="1" i="1" smtClean="0">
                <a:solidFill>
                  <a:schemeClr val="tx2">
                    <a:lumMod val="75000"/>
                  </a:schemeClr>
                </a:solidFill>
                <a:latin typeface="Baveuse" pitchFamily="2" charset="0"/>
                <a:hlinkClick r:id="rId14" action="ppaction://hlinkfile" tooltip="Vasily Perov"/>
              </a:rPr>
              <a:t>Vasily Perov</a:t>
            </a:r>
            <a:r>
              <a:rPr lang="en-US" b="1" i="1" smtClean="0">
                <a:solidFill>
                  <a:schemeClr val="tx2">
                    <a:lumMod val="75000"/>
                  </a:schemeClr>
                </a:solidFill>
                <a:latin typeface="Baveuse" pitchFamily="2" charset="0"/>
              </a:rPr>
              <a:t> and </a:t>
            </a:r>
            <a:r>
              <a:rPr lang="en-US" b="1" i="1" smtClean="0">
                <a:solidFill>
                  <a:schemeClr val="tx2">
                    <a:lumMod val="75000"/>
                  </a:schemeClr>
                </a:solidFill>
                <a:latin typeface="Baveuse" pitchFamily="2" charset="0"/>
                <a:hlinkClick r:id="rId15" action="ppaction://hlinkfile" tooltip="Vasily Polenov"/>
              </a:rPr>
              <a:t>Vasily Polenov</a:t>
            </a:r>
            <a:r>
              <a:rPr lang="en-US" b="1" i="1" smtClean="0">
                <a:solidFill>
                  <a:schemeClr val="tx2">
                    <a:lumMod val="75000"/>
                  </a:schemeClr>
                </a:solidFill>
                <a:latin typeface="Baveuse" pitchFamily="2" charset="0"/>
              </a:rPr>
              <a:t>. For his successes at school, Levitan was awarded a box of paints and two dozen </a:t>
            </a:r>
            <a:r>
              <a:rPr lang="en-US" b="1" i="1" smtClean="0">
                <a:solidFill>
                  <a:schemeClr val="tx2">
                    <a:lumMod val="75000"/>
                  </a:schemeClr>
                </a:solidFill>
                <a:latin typeface="Baveuse" pitchFamily="2" charset="0"/>
              </a:rPr>
              <a:t>brushes</a:t>
            </a:r>
            <a:r>
              <a:rPr lang="en-US" b="1" i="1" smtClean="0">
                <a:solidFill>
                  <a:schemeClr val="tx2">
                    <a:lumMod val="75000"/>
                  </a:schemeClr>
                </a:solidFill>
                <a:latin typeface="Baveuse" pitchFamily="2" charset="0"/>
              </a:rPr>
              <a:t>.</a:t>
            </a:r>
            <a:r>
              <a:rPr lang="en-US" b="1" i="1" baseline="30000" smtClean="0">
                <a:solidFill>
                  <a:schemeClr val="tx2">
                    <a:lumMod val="75000"/>
                  </a:schemeClr>
                </a:solidFill>
                <a:latin typeface="Baveuse" pitchFamily="2" charset="0"/>
              </a:rPr>
              <a:t>[</a:t>
            </a:r>
            <a:endParaRPr lang="ru-RU" b="1" i="1" baseline="30000" smtClean="0">
              <a:solidFill>
                <a:schemeClr val="tx2">
                  <a:lumMod val="75000"/>
                </a:schemeClr>
              </a:solidFill>
              <a:latin typeface="Baveuse" pitchFamily="2" charset="0"/>
            </a:endParaRPr>
          </a:p>
          <a:p>
            <a:r>
              <a:rPr lang="en-US" b="1" i="1" smtClean="0">
                <a:solidFill>
                  <a:schemeClr val="tx2">
                    <a:lumMod val="75000"/>
                  </a:schemeClr>
                </a:solidFill>
                <a:latin typeface="Baveuse" pitchFamily="2" charset="0"/>
              </a:rPr>
              <a:t> In </a:t>
            </a:r>
            <a:r>
              <a:rPr lang="en-US" b="1" i="1" smtClean="0">
                <a:solidFill>
                  <a:schemeClr val="tx2">
                    <a:lumMod val="75000"/>
                  </a:schemeClr>
                </a:solidFill>
                <a:latin typeface="Baveuse" pitchFamily="2" charset="0"/>
              </a:rPr>
              <a:t>1875, his mother died, and his father fell seriously ill and became unable to support four children; he died in 1879. The family slipped into abject poverty. As patronage for Levitan's talent and achievements, his Jewish origins and to keep him in the school, he was given a scholarship.</a:t>
            </a:r>
          </a:p>
          <a:p>
            <a:endParaRPr lang="ru-RU">
              <a:solidFill>
                <a:schemeClr val="tx2">
                  <a:lumMod val="60000"/>
                  <a:lumOff val="40000"/>
                </a:schemeClr>
              </a:solidFill>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928670"/>
            <a:ext cx="7286676" cy="838200"/>
          </a:xfrm>
        </p:spPr>
        <p:txBody>
          <a:bodyPr>
            <a:noAutofit/>
          </a:bodyPr>
          <a:lstStyle/>
          <a:p>
            <a:r>
              <a:rPr lang="en-US" sz="8800" b="1" smtClean="0">
                <a:latin typeface="Amienne" pitchFamily="82" charset="0"/>
              </a:rPr>
              <a:t>Early work</a:t>
            </a:r>
            <a:br>
              <a:rPr lang="en-US" sz="8800" b="1" smtClean="0">
                <a:latin typeface="Amienne" pitchFamily="82" charset="0"/>
              </a:rPr>
            </a:br>
            <a:endParaRPr lang="ru-RU" sz="8800"/>
          </a:p>
        </p:txBody>
      </p:sp>
      <p:sp>
        <p:nvSpPr>
          <p:cNvPr id="3" name="Содержимое 2"/>
          <p:cNvSpPr>
            <a:spLocks noGrp="1"/>
          </p:cNvSpPr>
          <p:nvPr>
            <p:ph idx="1"/>
          </p:nvPr>
        </p:nvSpPr>
        <p:spPr/>
        <p:txBody>
          <a:bodyPr>
            <a:normAutofit fontScale="40000" lnSpcReduction="20000"/>
          </a:bodyPr>
          <a:lstStyle/>
          <a:p>
            <a:r>
              <a:rPr lang="en-US" i="1" smtClean="0">
                <a:latin typeface="Algerian" pitchFamily="82" charset="0"/>
              </a:rPr>
              <a:t>Autumn </a:t>
            </a:r>
            <a:r>
              <a:rPr lang="en-US" i="1" smtClean="0">
                <a:latin typeface="Algerian" pitchFamily="82" charset="0"/>
              </a:rPr>
              <a:t>day. Sokolniki</a:t>
            </a:r>
            <a:r>
              <a:rPr lang="en-US" smtClean="0">
                <a:latin typeface="Algerian" pitchFamily="82" charset="0"/>
              </a:rPr>
              <a:t>. 1879</a:t>
            </a:r>
          </a:p>
          <a:p>
            <a:r>
              <a:rPr lang="en-US" smtClean="0">
                <a:latin typeface="Algerian" pitchFamily="82" charset="0"/>
              </a:rPr>
              <a:t>In 1877, Isaac Levitan's works were first publicly exhibited and earned favorable recognition from the press. After Alexander Soloviev's assassination attempt on </a:t>
            </a:r>
            <a:r>
              <a:rPr lang="en-US" smtClean="0">
                <a:latin typeface="Algerian" pitchFamily="82" charset="0"/>
                <a:hlinkClick r:id="rId3" action="ppaction://hlinkfile" tooltip="Alexander II of Russia"/>
              </a:rPr>
              <a:t>Alexander II</a:t>
            </a:r>
            <a:r>
              <a:rPr lang="en-US" smtClean="0">
                <a:latin typeface="Algerian" pitchFamily="82" charset="0"/>
              </a:rPr>
              <a:t>, in May 1879, mass deportations of Jews from big cities of the </a:t>
            </a:r>
            <a:r>
              <a:rPr lang="en-US" smtClean="0">
                <a:latin typeface="Algerian" pitchFamily="82" charset="0"/>
                <a:hlinkClick r:id="rId4" action="ppaction://hlinkfile" tooltip="Russian Empire"/>
              </a:rPr>
              <a:t>Russian Empire</a:t>
            </a:r>
            <a:r>
              <a:rPr lang="en-US" smtClean="0">
                <a:latin typeface="Algerian" pitchFamily="82" charset="0"/>
              </a:rPr>
              <a:t> forced the family to move to the suburb of Saltykovka, but in the fall officials responded to pressure from art devotees, and Levitan was allowed to return. In 1880 his painting </a:t>
            </a:r>
            <a:r>
              <a:rPr lang="en-US" i="1" smtClean="0">
                <a:latin typeface="Algerian" pitchFamily="82" charset="0"/>
              </a:rPr>
              <a:t>Осенний день. Сокольники</a:t>
            </a:r>
            <a:r>
              <a:rPr lang="en-US" smtClean="0">
                <a:latin typeface="Algerian" pitchFamily="82" charset="0"/>
              </a:rPr>
              <a:t> (Autumn day. Sokolniki) was bought by famous philanthropist and art collector </a:t>
            </a:r>
            <a:r>
              <a:rPr lang="en-US" smtClean="0">
                <a:latin typeface="Algerian" pitchFamily="82" charset="0"/>
                <a:hlinkClick r:id="rId5" action="ppaction://hlinkfile" tooltip="Pavel Mikhailovich Tretyakov"/>
              </a:rPr>
              <a:t>Pavel Mikhailovich Tretyakov</a:t>
            </a:r>
            <a:r>
              <a:rPr lang="en-US" smtClean="0">
                <a:latin typeface="Algerian" pitchFamily="82" charset="0"/>
              </a:rPr>
              <a:t>. (See also </a:t>
            </a:r>
            <a:r>
              <a:rPr lang="en-US" smtClean="0">
                <a:latin typeface="Algerian" pitchFamily="82" charset="0"/>
                <a:hlinkClick r:id="rId6" action="ppaction://hlinkfile" tooltip="Tretyakov Gallery"/>
              </a:rPr>
              <a:t>Tretyakov Gallery</a:t>
            </a:r>
            <a:r>
              <a:rPr lang="en-US" smtClean="0">
                <a:latin typeface="Algerian" pitchFamily="82" charset="0"/>
              </a:rPr>
              <a:t>)</a:t>
            </a:r>
          </a:p>
          <a:p>
            <a:r>
              <a:rPr lang="en-US" smtClean="0">
                <a:latin typeface="Algerian" pitchFamily="82" charset="0"/>
              </a:rPr>
              <a:t>In the spring of 1884 Levitan participated in the mobile art exhibition by the group known as the </a:t>
            </a:r>
            <a:r>
              <a:rPr lang="en-US" smtClean="0">
                <a:latin typeface="Algerian" pitchFamily="82" charset="0"/>
                <a:hlinkClick r:id="rId7" action="ppaction://hlinkfile" tooltip="Peredvizhniki"/>
              </a:rPr>
              <a:t>Peredvizhniki</a:t>
            </a:r>
            <a:r>
              <a:rPr lang="en-US" smtClean="0">
                <a:latin typeface="Algerian" pitchFamily="82" charset="0"/>
              </a:rPr>
              <a:t> and in 1891 became a member of the Peredvizhniki partnership. During his study in the Moscow School of painting, sculpturing and architecture, Levitan befriended </a:t>
            </a:r>
            <a:r>
              <a:rPr lang="en-US" smtClean="0">
                <a:latin typeface="Algerian" pitchFamily="82" charset="0"/>
                <a:hlinkClick r:id="rId8" action="ppaction://hlinkfile" tooltip="Konstantin Korovin"/>
              </a:rPr>
              <a:t>Konstantin Korovin</a:t>
            </a:r>
            <a:r>
              <a:rPr lang="en-US" smtClean="0">
                <a:latin typeface="Algerian" pitchFamily="82" charset="0"/>
              </a:rPr>
              <a:t>, </a:t>
            </a:r>
            <a:r>
              <a:rPr lang="en-US" smtClean="0">
                <a:latin typeface="Algerian" pitchFamily="82" charset="0"/>
                <a:hlinkClick r:id="rId9" action="ppaction://hlinkfile" tooltip="Mikhail Nesterov"/>
              </a:rPr>
              <a:t>Mikhail Nesterov</a:t>
            </a:r>
            <a:r>
              <a:rPr lang="en-US" smtClean="0">
                <a:latin typeface="Algerian" pitchFamily="82" charset="0"/>
              </a:rPr>
              <a:t>, architect </a:t>
            </a:r>
            <a:r>
              <a:rPr lang="en-US" smtClean="0">
                <a:latin typeface="Algerian" pitchFamily="82" charset="0"/>
                <a:hlinkClick r:id="rId10" action="ppaction://hlinkfile" tooltip="Fyodor Shekhtel"/>
              </a:rPr>
              <a:t>Fyodor Shekhtel</a:t>
            </a:r>
            <a:r>
              <a:rPr lang="en-US" smtClean="0">
                <a:latin typeface="Algerian" pitchFamily="82" charset="0"/>
              </a:rPr>
              <a:t>, and the painter Nikolai Chekhov, whose famous brother </a:t>
            </a:r>
            <a:r>
              <a:rPr lang="en-US" smtClean="0">
                <a:latin typeface="Algerian" pitchFamily="82" charset="0"/>
                <a:hlinkClick r:id="rId11" action="ppaction://hlinkfile" tooltip="Anton Chekhov"/>
              </a:rPr>
              <a:t>Anton Chekhov</a:t>
            </a:r>
            <a:r>
              <a:rPr lang="en-US" smtClean="0">
                <a:latin typeface="Algerian" pitchFamily="82" charset="0"/>
              </a:rPr>
              <a:t> became the artist's closest friend. Levitan often visited Chekhov and some think Levitan was in love with his sister, Maria Pavlovna Chekhova.</a:t>
            </a:r>
            <a:r>
              <a:rPr lang="en-US" baseline="30000" smtClean="0">
                <a:latin typeface="Algerian" pitchFamily="82" charset="0"/>
              </a:rPr>
              <a:t>[</a:t>
            </a:r>
            <a:r>
              <a:rPr lang="en-US" i="1" baseline="30000" smtClean="0">
                <a:latin typeface="Algerian" pitchFamily="82" charset="0"/>
                <a:hlinkClick r:id="rId12" action="ppaction://hlinkfile" tooltip="Wikipedia:Citation needed"/>
              </a:rPr>
              <a:t>citation needed</a:t>
            </a:r>
            <a:r>
              <a:rPr lang="en-US" baseline="30000" smtClean="0">
                <a:latin typeface="Algerian" pitchFamily="82" charset="0"/>
              </a:rPr>
              <a:t>]</a:t>
            </a:r>
            <a:endParaRPr lang="en-US" smtClean="0">
              <a:latin typeface="Algerian" pitchFamily="82" charset="0"/>
            </a:endParaRPr>
          </a:p>
          <a:p>
            <a:r>
              <a:rPr lang="en-US" smtClean="0">
                <a:latin typeface="Algerian" pitchFamily="82" charset="0"/>
              </a:rPr>
              <a:t>Levitan. Portrait by </a:t>
            </a:r>
            <a:r>
              <a:rPr lang="en-US" smtClean="0">
                <a:latin typeface="Algerian" pitchFamily="82" charset="0"/>
                <a:hlinkClick r:id="rId13" action="ppaction://hlinkfile" tooltip="Valentin Serov"/>
              </a:rPr>
              <a:t>Valentin Serov</a:t>
            </a:r>
            <a:r>
              <a:rPr lang="en-US" smtClean="0">
                <a:latin typeface="Algerian" pitchFamily="82" charset="0"/>
              </a:rPr>
              <a:t> (1893)</a:t>
            </a:r>
          </a:p>
          <a:p>
            <a:r>
              <a:rPr lang="en-US" smtClean="0">
                <a:latin typeface="Algerian" pitchFamily="82" charset="0"/>
              </a:rPr>
              <a:t>In the early 1880s Levitan collaborated with the Chekhov brothers on the illustrated magazine "Moscow" and illustrated the </a:t>
            </a:r>
            <a:r>
              <a:rPr lang="en-US" smtClean="0">
                <a:latin typeface="Algerian" pitchFamily="82" charset="0"/>
                <a:hlinkClick r:id="rId14" action="ppaction://hlinkfile" tooltip="M. Fabritsius (page does not exist)"/>
              </a:rPr>
              <a:t>M. Fabritsius</a:t>
            </a:r>
            <a:r>
              <a:rPr lang="en-US" smtClean="0">
                <a:latin typeface="Algerian" pitchFamily="82" charset="0"/>
              </a:rPr>
              <a:t> edition "Kremlin". Together with Korovin in 1885-1886 he painted scenery for performances of the Private Russian </a:t>
            </a:r>
            <a:r>
              <a:rPr lang="en-US" smtClean="0">
                <a:latin typeface="Algerian" pitchFamily="82" charset="0"/>
                <a:hlinkClick r:id="rId15" action="ppaction://hlinkfile" tooltip="Opera"/>
              </a:rPr>
              <a:t>opera</a:t>
            </a:r>
            <a:r>
              <a:rPr lang="en-US" smtClean="0">
                <a:latin typeface="Algerian" pitchFamily="82" charset="0"/>
              </a:rPr>
              <a:t> of </a:t>
            </a:r>
            <a:r>
              <a:rPr lang="en-US" smtClean="0">
                <a:latin typeface="Algerian" pitchFamily="82" charset="0"/>
                <a:hlinkClick r:id="rId16" action="ppaction://hlinkfile" tooltip="Savva Mamontov"/>
              </a:rPr>
              <a:t>Savva Mamontov</a:t>
            </a:r>
            <a:r>
              <a:rPr lang="en-US" smtClean="0">
                <a:latin typeface="Algerian" pitchFamily="82" charset="0"/>
              </a:rPr>
              <a:t>.</a:t>
            </a:r>
          </a:p>
          <a:p>
            <a:r>
              <a:rPr lang="en-US" i="1" smtClean="0">
                <a:latin typeface="Algerian" pitchFamily="82" charset="0"/>
              </a:rPr>
              <a:t>Shore</a:t>
            </a:r>
            <a:r>
              <a:rPr lang="en-US" smtClean="0">
                <a:latin typeface="Algerian" pitchFamily="82" charset="0"/>
              </a:rPr>
              <a:t> (Плес). 1889</a:t>
            </a:r>
          </a:p>
          <a:p>
            <a:r>
              <a:rPr lang="en-US" smtClean="0">
                <a:latin typeface="Algerian" pitchFamily="82" charset="0"/>
              </a:rPr>
              <a:t>In the 1880s he participated in the drawing and watercolor gatherings at Polenov’s house.</a:t>
            </a:r>
          </a:p>
          <a:p>
            <a:endParaRPr lang="ru-RU"/>
          </a:p>
        </p:txBody>
      </p:sp>
      <p:pic>
        <p:nvPicPr>
          <p:cNvPr id="2050" name="Picture 2" descr="C:\Documents and Settings\K!rap\Мои документы\Мои рисунки\Levitan_Sokolniki_Autumn_1879.jpg"/>
          <p:cNvPicPr>
            <a:picLocks noChangeAspect="1" noChangeArrowheads="1"/>
          </p:cNvPicPr>
          <p:nvPr/>
        </p:nvPicPr>
        <p:blipFill>
          <a:blip r:embed="rId17"/>
          <a:srcRect/>
          <a:stretch>
            <a:fillRect/>
          </a:stretch>
        </p:blipFill>
        <p:spPr bwMode="auto">
          <a:xfrm>
            <a:off x="7804556" y="1"/>
            <a:ext cx="1339443" cy="1785925"/>
          </a:xfrm>
          <a:prstGeom prst="rect">
            <a:avLst/>
          </a:prstGeom>
          <a:ln>
            <a:noFill/>
          </a:ln>
          <a:effectLst>
            <a:softEdge rad="112500"/>
          </a:effectLst>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K!rap\Мои документы\Мои рисунки\180px-Levitan_older.jpg"/>
          <p:cNvPicPr>
            <a:picLocks noChangeAspect="1" noChangeArrowheads="1"/>
          </p:cNvPicPr>
          <p:nvPr/>
        </p:nvPicPr>
        <p:blipFill>
          <a:blip r:embed="rId2">
            <a:lum bright="40000"/>
          </a:blip>
          <a:srcRect/>
          <a:stretch>
            <a:fillRect/>
          </a:stretch>
        </p:blipFill>
        <p:spPr bwMode="auto">
          <a:xfrm>
            <a:off x="6858000" y="4432300"/>
            <a:ext cx="2286000" cy="2425700"/>
          </a:xfrm>
          <a:prstGeom prst="rect">
            <a:avLst/>
          </a:prstGeom>
          <a:ln>
            <a:noFill/>
          </a:ln>
          <a:effectLst>
            <a:softEdge rad="112500"/>
          </a:effectLst>
        </p:spPr>
      </p:pic>
      <p:sp>
        <p:nvSpPr>
          <p:cNvPr id="2" name="Заголовок 1"/>
          <p:cNvSpPr>
            <a:spLocks noGrp="1"/>
          </p:cNvSpPr>
          <p:nvPr>
            <p:ph type="title"/>
          </p:nvPr>
        </p:nvSpPr>
        <p:spPr/>
        <p:txBody>
          <a:bodyPr>
            <a:normAutofit fontScale="90000"/>
          </a:bodyPr>
          <a:lstStyle/>
          <a:p>
            <a:r>
              <a:rPr lang="en-US" b="1" i="1" smtClean="0">
                <a:latin typeface="Bodoni MT Black" pitchFamily="18" charset="0"/>
              </a:rPr>
              <a:t>The landscape of mood</a:t>
            </a:r>
            <a:r>
              <a:rPr lang="en-US" b="1" smtClean="0"/>
              <a:t/>
            </a:r>
            <a:br>
              <a:rPr lang="en-US" b="1" smtClean="0"/>
            </a:br>
            <a:endParaRPr lang="ru-RU"/>
          </a:p>
        </p:txBody>
      </p:sp>
      <p:sp>
        <p:nvSpPr>
          <p:cNvPr id="3" name="Содержимое 2"/>
          <p:cNvSpPr>
            <a:spLocks noGrp="1"/>
          </p:cNvSpPr>
          <p:nvPr>
            <p:ph idx="1"/>
          </p:nvPr>
        </p:nvSpPr>
        <p:spPr/>
        <p:txBody>
          <a:bodyPr>
            <a:normAutofit fontScale="62500" lnSpcReduction="20000"/>
          </a:bodyPr>
          <a:lstStyle/>
          <a:p>
            <a:r>
              <a:rPr lang="en-US" i="1" smtClean="0">
                <a:latin typeface="Alibi" pitchFamily="2" charset="0"/>
              </a:rPr>
              <a:t>Levitan's </a:t>
            </a:r>
            <a:r>
              <a:rPr lang="en-US" i="1" smtClean="0">
                <a:latin typeface="Alibi" pitchFamily="2" charset="0"/>
              </a:rPr>
              <a:t>work was a profound response to the lyrical charm of the Russian landscape. Levitan did not paint urban landscapes; with the exception of the View of </a:t>
            </a:r>
            <a:r>
              <a:rPr lang="en-US" i="1" smtClean="0">
                <a:latin typeface="Alibi" pitchFamily="2" charset="0"/>
                <a:hlinkClick r:id="rId3" action="ppaction://hlinkfile" tooltip="Simonov Monastery"/>
              </a:rPr>
              <a:t>Simonov Monastery</a:t>
            </a:r>
            <a:r>
              <a:rPr lang="en-US" i="1" smtClean="0">
                <a:latin typeface="Alibi" pitchFamily="2" charset="0"/>
              </a:rPr>
              <a:t> (whereabouts unknown), mentioned by Nesterov, the city of </a:t>
            </a:r>
            <a:r>
              <a:rPr lang="en-US" i="1" smtClean="0">
                <a:latin typeface="Alibi" pitchFamily="2" charset="0"/>
                <a:hlinkClick r:id="rId4" action="ppaction://hlinkfile" tooltip="Moscow"/>
              </a:rPr>
              <a:t>Moscow</a:t>
            </a:r>
            <a:r>
              <a:rPr lang="en-US" i="1" smtClean="0">
                <a:latin typeface="Alibi" pitchFamily="2" charset="0"/>
              </a:rPr>
              <a:t> appears only in the painting Illumination of the Kremlin. During the late 1870s he often worked in the vicinity of Moscow, and created the special variant of the "landscape of mood", in which the shape and condition of nature are spiritualized, and become carriers of conditions of the human soul (Autumn day. Sokolniki, 1879). During work in </a:t>
            </a:r>
            <a:r>
              <a:rPr lang="en-US" i="1" smtClean="0">
                <a:latin typeface="Alibi" pitchFamily="2" charset="0"/>
                <a:hlinkClick r:id="rId5" action="ppaction://hlinkfile" tooltip="Ostankino"/>
              </a:rPr>
              <a:t>Ostankino</a:t>
            </a:r>
            <a:r>
              <a:rPr lang="en-US" i="1" smtClean="0">
                <a:latin typeface="Alibi" pitchFamily="2" charset="0"/>
              </a:rPr>
              <a:t>, he painted fragments of the </a:t>
            </a:r>
            <a:r>
              <a:rPr lang="en-US" i="1" smtClean="0">
                <a:latin typeface="Alibi" pitchFamily="2" charset="0"/>
                <a:hlinkClick r:id="rId6" action="ppaction://hlinkfile" tooltip="Mansion"/>
              </a:rPr>
              <a:t>mansion</a:t>
            </a:r>
            <a:r>
              <a:rPr lang="en-US" i="1" smtClean="0">
                <a:latin typeface="Alibi" pitchFamily="2" charset="0"/>
              </a:rPr>
              <a:t>’s house and park, but he was most fond of poetic places in the forest or modest countryside. Characteristic of his work is a hushed and nearly melancholic reverie amidst pastoral landscapes largely devoid of human presence. Fine examples of these qualities include The </a:t>
            </a:r>
            <a:r>
              <a:rPr lang="en-US" i="1" smtClean="0">
                <a:latin typeface="Alibi" pitchFamily="2" charset="0"/>
                <a:hlinkClick r:id="rId7" action="ppaction://hlinkfile" tooltip="Vladimirka"/>
              </a:rPr>
              <a:t>Vladimirka</a:t>
            </a:r>
            <a:r>
              <a:rPr lang="en-US" i="1" smtClean="0">
                <a:latin typeface="Alibi" pitchFamily="2" charset="0"/>
              </a:rPr>
              <a:t> Road, 1892 Evening Bells, 1892, and Eternal Rest, 1894, all in the Tretyakov Gallery. Though his late work displayed familiarity with </a:t>
            </a:r>
            <a:r>
              <a:rPr lang="en-US" i="1" smtClean="0">
                <a:latin typeface="Alibi" pitchFamily="2" charset="0"/>
                <a:hlinkClick r:id="rId8" action="ppaction://hlinkfile" tooltip="Impressionism"/>
              </a:rPr>
              <a:t>Impressionism</a:t>
            </a:r>
            <a:r>
              <a:rPr lang="en-US" i="1" smtClean="0">
                <a:latin typeface="Alibi" pitchFamily="2" charset="0"/>
              </a:rPr>
              <a:t>, his palette was generally muted, and his tendencies were more naturalistic and </a:t>
            </a:r>
          </a:p>
          <a:p>
            <a:endParaRPr lang="ru-RU"/>
          </a:p>
        </p:txBody>
      </p:sp>
      <p:pic>
        <p:nvPicPr>
          <p:cNvPr id="3074" name="Picture 2" descr="C:\Documents and Settings\K!rap\Мои документы\Мои рисунки\Isaak_Ilitsch_Lewitan_002.jpg"/>
          <p:cNvPicPr>
            <a:picLocks noChangeAspect="1" noChangeArrowheads="1"/>
          </p:cNvPicPr>
          <p:nvPr/>
        </p:nvPicPr>
        <p:blipFill>
          <a:blip r:embed="rId9" cstate="print"/>
          <a:srcRect/>
          <a:stretch>
            <a:fillRect/>
          </a:stretch>
        </p:blipFill>
        <p:spPr bwMode="auto">
          <a:xfrm>
            <a:off x="0" y="5214950"/>
            <a:ext cx="4000496" cy="1643050"/>
          </a:xfrm>
          <a:prstGeom prst="rect">
            <a:avLst/>
          </a:prstGeom>
          <a:ln>
            <a:noFill/>
          </a:ln>
          <a:effectLst>
            <a:softEdge rad="112500"/>
          </a:effectLst>
        </p:spPr>
      </p:pic>
    </p:spTree>
  </p:cSld>
  <p:clrMapOvr>
    <a:masterClrMapping/>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i="1" u="sng" smtClean="0">
                <a:latin typeface="Lucida Handwriting" pitchFamily="66" charset="0"/>
              </a:rPr>
              <a:t>Late life</a:t>
            </a:r>
            <a:endParaRPr lang="ru-RU" i="1" u="sng"/>
          </a:p>
        </p:txBody>
      </p:sp>
      <p:sp>
        <p:nvSpPr>
          <p:cNvPr id="3" name="Содержимое 2"/>
          <p:cNvSpPr>
            <a:spLocks noGrp="1"/>
          </p:cNvSpPr>
          <p:nvPr>
            <p:ph idx="1"/>
          </p:nvPr>
        </p:nvSpPr>
        <p:spPr/>
        <p:txBody>
          <a:bodyPr>
            <a:normAutofit fontScale="55000" lnSpcReduction="20000"/>
          </a:bodyPr>
          <a:lstStyle/>
          <a:p>
            <a:r>
              <a:rPr lang="en-US" i="1" smtClean="0">
                <a:latin typeface="Baskerville Old Face" pitchFamily="18" charset="0"/>
              </a:rPr>
              <a:t>In </a:t>
            </a:r>
            <a:r>
              <a:rPr lang="en-US" i="1" smtClean="0">
                <a:latin typeface="Baskerville Old Face" pitchFamily="18" charset="0"/>
              </a:rPr>
              <a:t>the summer of 1890 Levitan went to </a:t>
            </a:r>
            <a:r>
              <a:rPr lang="en-US" i="1" smtClean="0">
                <a:latin typeface="Baskerville Old Face" pitchFamily="18" charset="0"/>
                <a:hlinkClick r:id="rId2" action="ppaction://hlinkfile" tooltip="Yuryevets"/>
              </a:rPr>
              <a:t>Yuryevets</a:t>
            </a:r>
            <a:r>
              <a:rPr lang="en-US" i="1" smtClean="0">
                <a:latin typeface="Baskerville Old Face" pitchFamily="18" charset="0"/>
              </a:rPr>
              <a:t> (Юрьевец) and among numerous landscapes and etudes he painted The View of Krivooserski monastery. So the plan of one of his best pictures, The Silent Monastery, was born. The image of a silent </a:t>
            </a:r>
            <a:r>
              <a:rPr lang="en-US" i="1" smtClean="0">
                <a:latin typeface="Baskerville Old Face" pitchFamily="18" charset="0"/>
                <a:hlinkClick r:id="rId3" action="ppaction://hlinkfile" tooltip="Monastery"/>
              </a:rPr>
              <a:t>monastery</a:t>
            </a:r>
            <a:r>
              <a:rPr lang="en-US" i="1" smtClean="0">
                <a:latin typeface="Baskerville Old Face" pitchFamily="18" charset="0"/>
              </a:rPr>
              <a:t> and planked bridges over the river, connecting it with the outside world, expressed the artist's spiritual reflections. It is known that this picture made a strong impression on Chekhov.</a:t>
            </a:r>
            <a:r>
              <a:rPr lang="en-US" i="1" baseline="30000" smtClean="0">
                <a:latin typeface="Baskerville Old Face" pitchFamily="18" charset="0"/>
              </a:rPr>
              <a:t>[</a:t>
            </a:r>
            <a:r>
              <a:rPr lang="en-US" i="1" baseline="30000" smtClean="0">
                <a:latin typeface="Baskerville Old Face" pitchFamily="18" charset="0"/>
                <a:hlinkClick r:id="rId4" action="ppaction://hlinkfile" tooltip="Wikipedia:Citation needed"/>
              </a:rPr>
              <a:t>citation needed</a:t>
            </a:r>
            <a:r>
              <a:rPr lang="en-US" i="1" baseline="30000" smtClean="0">
                <a:latin typeface="Baskerville Old Face" pitchFamily="18" charset="0"/>
              </a:rPr>
              <a:t>]</a:t>
            </a:r>
            <a:endParaRPr lang="en-US" i="1" smtClean="0">
              <a:latin typeface="Baskerville Old Face" pitchFamily="18" charset="0"/>
            </a:endParaRPr>
          </a:p>
          <a:p>
            <a:r>
              <a:rPr lang="en-US" i="1" smtClean="0">
                <a:latin typeface="Baskerville Old Face" pitchFamily="18" charset="0"/>
              </a:rPr>
              <a:t>In 1897, already world-famous, he was elected to the </a:t>
            </a:r>
            <a:r>
              <a:rPr lang="en-US" i="1" smtClean="0">
                <a:latin typeface="Baskerville Old Face" pitchFamily="18" charset="0"/>
                <a:hlinkClick r:id="rId5" action="ppaction://hlinkfile" tooltip="Imperial Academy of Arts"/>
              </a:rPr>
              <a:t>Imperial Academy of Arts</a:t>
            </a:r>
            <a:r>
              <a:rPr lang="en-US" i="1" smtClean="0">
                <a:latin typeface="Baskerville Old Face" pitchFamily="18" charset="0"/>
              </a:rPr>
              <a:t> and in 1898 he was named the head of the Landscape Studio at his </a:t>
            </a:r>
            <a:r>
              <a:rPr lang="en-US" i="1" smtClean="0">
                <a:latin typeface="Baskerville Old Face" pitchFamily="18" charset="0"/>
                <a:hlinkClick r:id="rId6" action="ppaction://hlinkfile" tooltip="Alma mater"/>
              </a:rPr>
              <a:t>alma mater</a:t>
            </a:r>
            <a:r>
              <a:rPr lang="en-US" i="1" smtClean="0">
                <a:latin typeface="Baskerville Old Face" pitchFamily="18" charset="0"/>
              </a:rPr>
              <a:t>.</a:t>
            </a:r>
          </a:p>
          <a:p>
            <a:r>
              <a:rPr lang="en-US" i="1" smtClean="0">
                <a:latin typeface="Baskerville Old Face" pitchFamily="18" charset="0"/>
              </a:rPr>
              <a:t>Lake. Russia 1900. The last, unfinished Levitan painting.</a:t>
            </a:r>
          </a:p>
          <a:p>
            <a:r>
              <a:rPr lang="en-US" i="1" smtClean="0">
                <a:latin typeface="Baskerville Old Face" pitchFamily="18" charset="0"/>
              </a:rPr>
              <a:t>Levitan spent the last year of his life at Chekhov’s home in </a:t>
            </a:r>
            <a:r>
              <a:rPr lang="en-US" i="1" smtClean="0">
                <a:latin typeface="Baskerville Old Face" pitchFamily="18" charset="0"/>
                <a:hlinkClick r:id="rId7" action="ppaction://hlinkfile" tooltip="Crimea"/>
              </a:rPr>
              <a:t>Crimea</a:t>
            </a:r>
            <a:r>
              <a:rPr lang="en-US" i="1" smtClean="0">
                <a:latin typeface="Baskerville Old Face" pitchFamily="18" charset="0"/>
              </a:rPr>
              <a:t>. In spite of the effects of a terminal illness, his last works are increasingly filled with light. They reflect tranquility and the eternal beauty of Russian nature.</a:t>
            </a:r>
          </a:p>
          <a:p>
            <a:r>
              <a:rPr lang="en-US" i="1" smtClean="0">
                <a:latin typeface="Baskerville Old Face" pitchFamily="18" charset="0"/>
              </a:rPr>
              <a:t>He was buried in </a:t>
            </a:r>
            <a:r>
              <a:rPr lang="en-US" i="1" smtClean="0">
                <a:latin typeface="Baskerville Old Face" pitchFamily="18" charset="0"/>
                <a:hlinkClick r:id="rId8" action="ppaction://hlinkfile" tooltip="Dorogomilovo District"/>
              </a:rPr>
              <a:t>Dorogomilovo</a:t>
            </a:r>
            <a:r>
              <a:rPr lang="en-US" i="1" smtClean="0">
                <a:latin typeface="Baskerville Old Face" pitchFamily="18" charset="0"/>
              </a:rPr>
              <a:t> Jewish cemetery. In April 1941 Levitan's remains were moved to the </a:t>
            </a:r>
            <a:r>
              <a:rPr lang="en-US" i="1" smtClean="0">
                <a:latin typeface="Baskerville Old Face" pitchFamily="18" charset="0"/>
                <a:hlinkClick r:id="rId9" action="ppaction://hlinkfile" tooltip="Novodevichy Cemetery"/>
              </a:rPr>
              <a:t>Novodevichy Cemetery</a:t>
            </a:r>
            <a:r>
              <a:rPr lang="en-US" i="1" smtClean="0">
                <a:latin typeface="Baskerville Old Face" pitchFamily="18" charset="0"/>
              </a:rPr>
              <a:t>, next to Chekhov's necropolis. Levitan did not have a family or children.</a:t>
            </a:r>
          </a:p>
          <a:p>
            <a:r>
              <a:rPr lang="en-US" i="1" smtClean="0">
                <a:latin typeface="Baskerville Old Face" pitchFamily="18" charset="0"/>
              </a:rPr>
              <a:t>Isaac Levitan's hugely influential art heritage</a:t>
            </a:r>
            <a:r>
              <a:rPr lang="en-US" i="1" baseline="30000" smtClean="0">
                <a:latin typeface="Baskerville Old Face" pitchFamily="18" charset="0"/>
                <a:hlinkClick r:id="rId10" action="ppaction://hlinkfile"/>
              </a:rPr>
              <a:t>[2]</a:t>
            </a:r>
            <a:r>
              <a:rPr lang="en-US" i="1" smtClean="0">
                <a:latin typeface="Baskerville Old Face" pitchFamily="18" charset="0"/>
              </a:rPr>
              <a:t> consists of more than a thousand paintings, among them </a:t>
            </a:r>
            <a:r>
              <a:rPr lang="en-US" i="1" smtClean="0">
                <a:latin typeface="Baskerville Old Face" pitchFamily="18" charset="0"/>
                <a:hlinkClick r:id="rId11" action="ppaction://hlinkfile" tooltip="Watercolor"/>
              </a:rPr>
              <a:t>watercolors</a:t>
            </a:r>
            <a:r>
              <a:rPr lang="en-US" i="1" smtClean="0">
                <a:latin typeface="Baskerville Old Face" pitchFamily="18" charset="0"/>
              </a:rPr>
              <a:t>, </a:t>
            </a:r>
            <a:r>
              <a:rPr lang="en-US" i="1" smtClean="0">
                <a:latin typeface="Baskerville Old Face" pitchFamily="18" charset="0"/>
                <a:hlinkClick r:id="rId12" action="ppaction://hlinkfile" tooltip="Pastel"/>
              </a:rPr>
              <a:t>pastels</a:t>
            </a:r>
            <a:r>
              <a:rPr lang="en-US" i="1" smtClean="0">
                <a:latin typeface="Baskerville Old Face" pitchFamily="18" charset="0"/>
              </a:rPr>
              <a:t>, </a:t>
            </a:r>
            <a:r>
              <a:rPr lang="en-US" i="1" smtClean="0">
                <a:latin typeface="Baskerville Old Face" pitchFamily="18" charset="0"/>
                <a:hlinkClick r:id="rId13" action="ppaction://hlinkfile" tooltip="Graphic"/>
              </a:rPr>
              <a:t>graphics</a:t>
            </a:r>
            <a:r>
              <a:rPr lang="en-US" i="1" smtClean="0">
                <a:latin typeface="Baskerville Old Face" pitchFamily="18" charset="0"/>
              </a:rPr>
              <a:t>, and </a:t>
            </a:r>
            <a:r>
              <a:rPr lang="en-US" i="1" smtClean="0">
                <a:latin typeface="Baskerville Old Face" pitchFamily="18" charset="0"/>
                <a:hlinkClick r:id="rId14" action="ppaction://hlinkfile" tooltip="Illustration"/>
              </a:rPr>
              <a:t>illustrations</a:t>
            </a:r>
            <a:r>
              <a:rPr lang="en-US" i="1" smtClean="0">
                <a:latin typeface="Baskerville Old Face" pitchFamily="18" charset="0"/>
              </a:rPr>
              <a:t>.</a:t>
            </a:r>
          </a:p>
          <a:p>
            <a:endParaRPr lang="ru-RU"/>
          </a:p>
        </p:txBody>
      </p:sp>
      <p:pic>
        <p:nvPicPr>
          <p:cNvPr id="4098" name="Picture 2" descr="C:\Documents and Settings\K!rap\Мои документы\Мои рисунки\275px-Levitan_ozero28.jpg"/>
          <p:cNvPicPr>
            <a:picLocks noChangeAspect="1" noChangeArrowheads="1"/>
          </p:cNvPicPr>
          <p:nvPr/>
        </p:nvPicPr>
        <p:blipFill>
          <a:blip r:embed="rId15"/>
          <a:srcRect/>
          <a:stretch>
            <a:fillRect/>
          </a:stretch>
        </p:blipFill>
        <p:spPr bwMode="auto">
          <a:xfrm>
            <a:off x="5429224" y="0"/>
            <a:ext cx="3714776" cy="1643050"/>
          </a:xfrm>
          <a:prstGeom prst="rect">
            <a:avLst/>
          </a:prstGeom>
          <a:ln>
            <a:noFill/>
          </a:ln>
          <a:effectLst>
            <a:softEdge rad="112500"/>
          </a:effectLst>
        </p:spPr>
      </p:pic>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868" y="3000372"/>
            <a:ext cx="2500330" cy="838200"/>
          </a:xfrm>
        </p:spPr>
        <p:txBody>
          <a:bodyPr>
            <a:noAutofit/>
          </a:bodyPr>
          <a:lstStyle/>
          <a:p>
            <a:pPr>
              <a:buFont typeface="Arial" pitchFamily="34" charset="0"/>
              <a:buChar char="•"/>
            </a:pPr>
            <a:r>
              <a:rPr lang="en-US" sz="6000" smtClean="0">
                <a:latin typeface="Bodoni MT Black" pitchFamily="18" charset="0"/>
              </a:rPr>
              <a:t>the end</a:t>
            </a:r>
            <a:endParaRPr lang="ru-RU" sz="6000"/>
          </a:p>
        </p:txBody>
      </p:sp>
      <p:pic>
        <p:nvPicPr>
          <p:cNvPr id="5122" name="Picture 2" descr="C:\Documents and Settings\K!rap\Мои документы\Мои рисунки\800px-Isaak_Ilitsch_Lewitan_001.jpg"/>
          <p:cNvPicPr>
            <a:picLocks noChangeAspect="1" noChangeArrowheads="1"/>
          </p:cNvPicPr>
          <p:nvPr/>
        </p:nvPicPr>
        <p:blipFill>
          <a:blip r:embed="rId2"/>
          <a:srcRect/>
          <a:stretch>
            <a:fillRect/>
          </a:stretch>
        </p:blipFill>
        <p:spPr bwMode="auto">
          <a:xfrm>
            <a:off x="0" y="0"/>
            <a:ext cx="3511860" cy="2374895"/>
          </a:xfrm>
          <a:prstGeom prst="rect">
            <a:avLst/>
          </a:prstGeom>
          <a:ln>
            <a:noFill/>
          </a:ln>
          <a:effectLst>
            <a:softEdge rad="112500"/>
          </a:effectLst>
        </p:spPr>
      </p:pic>
      <p:pic>
        <p:nvPicPr>
          <p:cNvPr id="5123" name="Picture 3" descr="C:\Documents and Settings\K!rap\Мои документы\Мои рисунки\800px-Levitan_nad_vech_pok28.jpg"/>
          <p:cNvPicPr>
            <a:picLocks noChangeAspect="1" noChangeArrowheads="1"/>
          </p:cNvPicPr>
          <p:nvPr/>
        </p:nvPicPr>
        <p:blipFill>
          <a:blip r:embed="rId3"/>
          <a:srcRect/>
          <a:stretch>
            <a:fillRect/>
          </a:stretch>
        </p:blipFill>
        <p:spPr bwMode="auto">
          <a:xfrm>
            <a:off x="5758818" y="1"/>
            <a:ext cx="3385181" cy="2428868"/>
          </a:xfrm>
          <a:prstGeom prst="rect">
            <a:avLst/>
          </a:prstGeom>
          <a:ln>
            <a:noFill/>
          </a:ln>
          <a:effectLst>
            <a:softEdge rad="112500"/>
          </a:effectLst>
        </p:spPr>
      </p:pic>
      <p:pic>
        <p:nvPicPr>
          <p:cNvPr id="5124" name="Picture 4" descr="C:\Documents and Settings\K!rap\Мои документы\Мои рисунки\800px-LevitanI_Lilii_AST.jpg"/>
          <p:cNvPicPr>
            <a:picLocks noChangeAspect="1" noChangeArrowheads="1"/>
          </p:cNvPicPr>
          <p:nvPr/>
        </p:nvPicPr>
        <p:blipFill>
          <a:blip r:embed="rId4"/>
          <a:srcRect/>
          <a:stretch>
            <a:fillRect/>
          </a:stretch>
        </p:blipFill>
        <p:spPr bwMode="auto">
          <a:xfrm>
            <a:off x="1142976" y="4749819"/>
            <a:ext cx="7620000" cy="2108181"/>
          </a:xfrm>
          <a:prstGeom prst="rect">
            <a:avLst/>
          </a:prstGeom>
          <a:ln>
            <a:noFill/>
          </a:ln>
          <a:effectLst>
            <a:softEdge rad="112500"/>
          </a:effectLst>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TotalTime>
  <Words>951</Words>
  <PresentationFormat>Экран (4:3)</PresentationFormat>
  <Paragraphs>24</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Трек</vt:lpstr>
      <vt:lpstr>Isaac Levitan</vt:lpstr>
      <vt:lpstr>Youth</vt:lpstr>
      <vt:lpstr>Early work </vt:lpstr>
      <vt:lpstr>The landscape of mood </vt:lpstr>
      <vt:lpstr>Late life</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Isaac Levitan</dc:title>
  <cp:lastModifiedBy>K!rap</cp:lastModifiedBy>
  <cp:revision>2</cp:revision>
  <dcterms:modified xsi:type="dcterms:W3CDTF">2009-01-17T10:52:50Z</dcterms:modified>
</cp:coreProperties>
</file>