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6" r:id="rId2"/>
    <p:sldId id="260" r:id="rId3"/>
    <p:sldId id="290" r:id="rId4"/>
    <p:sldId id="291" r:id="rId5"/>
    <p:sldId id="292" r:id="rId6"/>
    <p:sldId id="257" r:id="rId7"/>
    <p:sldId id="271" r:id="rId8"/>
    <p:sldId id="293" r:id="rId9"/>
    <p:sldId id="259" r:id="rId10"/>
    <p:sldId id="311" r:id="rId11"/>
    <p:sldId id="262" r:id="rId12"/>
    <p:sldId id="263" r:id="rId13"/>
    <p:sldId id="309" r:id="rId14"/>
    <p:sldId id="310" r:id="rId15"/>
    <p:sldId id="264" r:id="rId16"/>
    <p:sldId id="300" r:id="rId17"/>
    <p:sldId id="301" r:id="rId18"/>
    <p:sldId id="302" r:id="rId19"/>
    <p:sldId id="303" r:id="rId20"/>
    <p:sldId id="304" r:id="rId21"/>
    <p:sldId id="305" r:id="rId22"/>
    <p:sldId id="306" r:id="rId23"/>
    <p:sldId id="295" r:id="rId24"/>
    <p:sldId id="282" r:id="rId25"/>
    <p:sldId id="265" r:id="rId26"/>
    <p:sldId id="281" r:id="rId27"/>
    <p:sldId id="266" r:id="rId28"/>
    <p:sldId id="299" r:id="rId29"/>
    <p:sldId id="296" r:id="rId30"/>
    <p:sldId id="268" r:id="rId31"/>
    <p:sldId id="294" r:id="rId32"/>
    <p:sldId id="314" r:id="rId33"/>
    <p:sldId id="315" r:id="rId34"/>
    <p:sldId id="316" r:id="rId35"/>
    <p:sldId id="287" r:id="rId36"/>
    <p:sldId id="313" r:id="rId37"/>
    <p:sldId id="312" r:id="rId38"/>
    <p:sldId id="289" r:id="rId39"/>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00CC"/>
    <a:srgbClr val="1B02D0"/>
    <a:srgbClr val="180DF7"/>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3221" autoAdjust="0"/>
    <p:restoredTop sz="94660"/>
  </p:normalViewPr>
  <p:slideViewPr>
    <p:cSldViewPr>
      <p:cViewPr varScale="1">
        <p:scale>
          <a:sx n="71" d="100"/>
          <a:sy n="71" d="100"/>
        </p:scale>
        <p:origin x="-17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2ED1C9FB-A52D-4579-880E-041E67E5EC5E}" type="datetimeFigureOut">
              <a:rPr lang="en-US"/>
              <a:pPr>
                <a:defRPr/>
              </a:pPr>
              <a:t>9/18/2010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E4915C7F-A734-461A-9A81-B864E8DABB20}"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53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05BE28-26FA-4BAC-AA83-FC8DAD53957F}" type="slidenum">
              <a:rPr lang="en-GB" smtClean="0"/>
              <a:pPr/>
              <a:t>1</a:t>
            </a:fld>
            <a:endParaRPr lang="en-GB"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noTextEdit="1"/>
          </p:cNvSpPr>
          <p:nvPr>
            <p:ph type="sldImg"/>
          </p:nvPr>
        </p:nvSpPr>
        <p:spPr bwMode="auto">
          <a:noFill/>
          <a:ln>
            <a:solidFill>
              <a:srgbClr val="000000"/>
            </a:solidFill>
            <a:miter lim="800000"/>
            <a:headEnd/>
            <a:tailEnd/>
          </a:ln>
        </p:spPr>
      </p:sp>
      <p:sp>
        <p:nvSpPr>
          <p:cNvPr id="512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12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F2D862D-02E9-430F-B034-278597095387}" type="slidenum">
              <a:rPr lang="en-GB" smtClean="0"/>
              <a:pPr/>
              <a:t>27</a:t>
            </a:fld>
            <a:endParaRPr lang="en-GB"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noTextEdit="1"/>
          </p:cNvSpPr>
          <p:nvPr>
            <p:ph type="sldImg"/>
          </p:nvPr>
        </p:nvSpPr>
        <p:spPr bwMode="auto">
          <a:noFill/>
          <a:ln>
            <a:solidFill>
              <a:srgbClr val="000000"/>
            </a:solidFill>
            <a:miter lim="800000"/>
            <a:headEnd/>
            <a:tailEnd/>
          </a:ln>
        </p:spPr>
      </p:sp>
      <p:sp>
        <p:nvSpPr>
          <p:cNvPr id="552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52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4594BD0-ED12-4A09-9D16-1EC86C7A8414}" type="slidenum">
              <a:rPr lang="en-GB" smtClean="0"/>
              <a:pPr/>
              <a:t>30</a:t>
            </a:fld>
            <a:endParaRPr lang="en-GB"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D584F934-857B-4FEC-B3C4-B50669BF68DE}" type="slidenum">
              <a:rPr lang="en-GB" smtClean="0"/>
              <a:pPr/>
              <a:t>35</a:t>
            </a:fld>
            <a:endParaRPr lang="en-GB" smtClean="0"/>
          </a:p>
        </p:txBody>
      </p:sp>
      <p:sp>
        <p:nvSpPr>
          <p:cNvPr id="6144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144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GB" smtClean="0"/>
              <a:t>M: It will also give us the chance to have more communication workshops (</a:t>
            </a:r>
            <a:r>
              <a:rPr lang="en-GB" b="1" smtClean="0"/>
              <a:t>SLIDE 24) </a:t>
            </a:r>
            <a:r>
              <a:rPr lang="en-GB" smtClean="0"/>
              <a:t> and therefore more project work </a:t>
            </a:r>
            <a:r>
              <a:rPr lang="en-GB" b="1" smtClean="0"/>
              <a:t>(SLIDE 24A).</a:t>
            </a:r>
            <a:r>
              <a:rPr lang="en-GB" smtClean="0"/>
              <a:t> Teenagers would then be able to create  things that particularly interest them.</a:t>
            </a:r>
          </a:p>
          <a:p>
            <a:pPr eaLnBrk="1" hangingPunct="1"/>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74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5E44637-52DB-4D6D-9A32-26A15FD85942}" type="slidenum">
              <a:rPr lang="en-GB" smtClean="0"/>
              <a:pPr/>
              <a:t>2</a:t>
            </a:fld>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78668CE-6B3C-41BE-BEFC-FD044C2EA3EA}" type="slidenum">
              <a:rPr lang="en-GB" smtClean="0"/>
              <a:pPr/>
              <a:t>6</a:t>
            </a:fld>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TextEdi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45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C688DD1-69D5-4D19-A8B3-A6A279E46A13}" type="slidenum">
              <a:rPr lang="en-GB" smtClean="0"/>
              <a:pPr/>
              <a:t>7</a:t>
            </a:fld>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BBD4C04-7312-46BD-90C1-83C4A15E26F2}" type="slidenum">
              <a:rPr lang="en-GB" smtClean="0"/>
              <a:pPr/>
              <a:t>9</a:t>
            </a:fld>
            <a:endParaRPr lang="en-GB"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noTextEdi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07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BDBD0E4-3CB8-4D95-842B-3A75F33F63D1}" type="slidenum">
              <a:rPr lang="en-GB" smtClean="0"/>
              <a:pPr/>
              <a:t>11</a:t>
            </a:fld>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27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B0F10FC-F557-44DF-ACFF-1D8B9346E7F8}" type="slidenum">
              <a:rPr lang="en-GB" smtClean="0"/>
              <a:pPr/>
              <a:t>12</a:t>
            </a:fld>
            <a:endParaRPr lang="en-GB"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68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19B3DDA-CCCF-4486-8F3C-84A69F4F2EB5}" type="slidenum">
              <a:rPr lang="en-GB" smtClean="0"/>
              <a:pPr/>
              <a:t>15</a:t>
            </a:fld>
            <a:endParaRPr lang="en-GB"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81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C107C5B-8128-4DAB-A2B9-520496E36655}" type="slidenum">
              <a:rPr lang="en-GB" smtClean="0"/>
              <a:pPr/>
              <a:t>25</a:t>
            </a:fld>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8423833E-BA8E-49CA-91AD-8D95C88E558E}"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9820B0BB-7BB3-4FB8-B27E-BED3B747D43A}"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F67FE544-2CDD-46E0-AE2E-A1069D833625}"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C33098D2-43D6-4685-9B51-B6F77F37541F}"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CA198F7E-408D-4AA6-8705-C8DC134A08A5}"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409DA313-D343-4B3B-AF3C-2FEDB31448A7}"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D97446F4-C28D-4FD2-A7A2-C63CB5126BA9}"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8AC9A054-A6EB-4209-90A8-44086DCA518A}"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FF27A7B1-E99D-4F4F-9FA0-2BC0F2582AA3}"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024CBD7F-AE61-40A9-9D41-6EDE01F18222}"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E2B7BFD6-30F6-42A3-AC94-EEA3F3FBB80F}"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1B02D0"/>
            </a:gs>
            <a:gs pos="13000">
              <a:srgbClr val="180DF7"/>
            </a:gs>
          </a:gsLst>
          <a:path path="circle">
            <a:fillToRect l="100000" t="100000"/>
          </a:path>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6FC55DC2-AFF3-4DD7-8D6B-E2580CC84B12}"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jpeg"/><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2.bp.blogspot.com/_5E3QPPOR_kI/S4vfJrzWDII/AAAAAAAABGI/zlzhFDhsSdw/s1600-h/Mind.gif" TargetMode="Externa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3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42.png"/><Relationship Id="rId4" Type="http://schemas.openxmlformats.org/officeDocument/2006/relationships/image" Target="../media/image41.png"/></Relationships>
</file>

<file path=ppt/slides/_rels/slide3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ctrTitle"/>
          </p:nvPr>
        </p:nvSpPr>
        <p:spPr>
          <a:xfrm>
            <a:off x="714375" y="2786063"/>
            <a:ext cx="7772400" cy="1470025"/>
          </a:xfrm>
        </p:spPr>
        <p:txBody>
          <a:bodyPr/>
          <a:lstStyle/>
          <a:p>
            <a:pPr eaLnBrk="1" hangingPunct="1"/>
            <a:r>
              <a:rPr lang="en-GB" b="1" smtClean="0">
                <a:solidFill>
                  <a:srgbClr val="FFFF00"/>
                </a:solidFill>
              </a:rPr>
              <a:t>Adding value: we are more than just language teachers</a:t>
            </a:r>
          </a:p>
        </p:txBody>
      </p:sp>
      <p:sp>
        <p:nvSpPr>
          <p:cNvPr id="14338" name="Rectangle 3"/>
          <p:cNvSpPr>
            <a:spLocks noGrp="1" noChangeArrowheads="1"/>
          </p:cNvSpPr>
          <p:nvPr>
            <p:ph type="subTitle" idx="1"/>
          </p:nvPr>
        </p:nvSpPr>
        <p:spPr>
          <a:xfrm>
            <a:off x="571500" y="5357813"/>
            <a:ext cx="7777163" cy="561975"/>
          </a:xfrm>
        </p:spPr>
        <p:txBody>
          <a:bodyPr/>
          <a:lstStyle/>
          <a:p>
            <a:pPr eaLnBrk="1" hangingPunct="1">
              <a:lnSpc>
                <a:spcPct val="90000"/>
              </a:lnSpc>
            </a:pPr>
            <a:r>
              <a:rPr lang="en-GB" sz="2800" b="1" smtClean="0">
                <a:solidFill>
                  <a:srgbClr val="FFFF00"/>
                </a:solidFill>
              </a:rPr>
              <a:t>Judy Copage</a:t>
            </a:r>
          </a:p>
        </p:txBody>
      </p:sp>
      <p:pic>
        <p:nvPicPr>
          <p:cNvPr id="14339" name="Picture 4" descr="Pearson Longman"/>
          <p:cNvPicPr>
            <a:picLocks noChangeAspect="1" noChangeArrowheads="1"/>
          </p:cNvPicPr>
          <p:nvPr/>
        </p:nvPicPr>
        <p:blipFill>
          <a:blip r:embed="rId3"/>
          <a:srcRect/>
          <a:stretch>
            <a:fillRect/>
          </a:stretch>
        </p:blipFill>
        <p:spPr bwMode="auto">
          <a:xfrm>
            <a:off x="3786188" y="714375"/>
            <a:ext cx="1143000" cy="15001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endParaRPr lang="en-US" smtClean="0"/>
          </a:p>
        </p:txBody>
      </p:sp>
      <p:pic>
        <p:nvPicPr>
          <p:cNvPr id="4" name="Content Placeholder 4" descr="Opps Up Int 6.jpeg"/>
          <p:cNvPicPr>
            <a:picLocks noGrp="1" noChangeAspect="1"/>
          </p:cNvPicPr>
          <p:nvPr>
            <p:ph idx="1"/>
          </p:nvPr>
        </p:nvPicPr>
        <p:blipFill>
          <a:blip r:embed="rId2"/>
          <a:srcRect/>
          <a:stretch>
            <a:fillRect/>
          </a:stretch>
        </p:blipFill>
        <p:spPr>
          <a:xfrm>
            <a:off x="0" y="0"/>
            <a:ext cx="4500563" cy="6858000"/>
          </a:xfrm>
        </p:spPr>
      </p:pic>
      <p:pic>
        <p:nvPicPr>
          <p:cNvPr id="5" name="Picture 4" descr="Opps Up Int 7.jpeg"/>
          <p:cNvPicPr>
            <a:picLocks noChangeAspect="1"/>
          </p:cNvPicPr>
          <p:nvPr/>
        </p:nvPicPr>
        <p:blipFill>
          <a:blip r:embed="rId3"/>
          <a:srcRect/>
          <a:stretch>
            <a:fillRect/>
          </a:stretch>
        </p:blipFill>
        <p:spPr bwMode="auto">
          <a:xfrm>
            <a:off x="4500563" y="0"/>
            <a:ext cx="4643437" cy="6858000"/>
          </a:xfrm>
          <a:prstGeom prst="rect">
            <a:avLst/>
          </a:prstGeom>
          <a:noFill/>
          <a:ln w="9525">
            <a:noFill/>
            <a:miter lim="800000"/>
            <a:headEnd/>
            <a:tailEnd/>
          </a:ln>
        </p:spPr>
      </p:pic>
      <p:pic>
        <p:nvPicPr>
          <p:cNvPr id="52227" name="Picture 3"/>
          <p:cNvPicPr>
            <a:picLocks noChangeAspect="1" noChangeArrowheads="1"/>
          </p:cNvPicPr>
          <p:nvPr/>
        </p:nvPicPr>
        <p:blipFill>
          <a:blip r:embed="rId4"/>
          <a:srcRect/>
          <a:stretch>
            <a:fillRect/>
          </a:stretch>
        </p:blipFill>
        <p:spPr bwMode="auto">
          <a:xfrm>
            <a:off x="357188" y="1285875"/>
            <a:ext cx="4786312" cy="47148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strVal val="#ppt_w*0.70"/>
                                          </p:val>
                                        </p:tav>
                                        <p:tav tm="100000">
                                          <p:val>
                                            <p:strVal val="#ppt_w"/>
                                          </p:val>
                                        </p:tav>
                                      </p:tavLst>
                                    </p:anim>
                                    <p:anim calcmode="lin" valueType="num">
                                      <p:cBhvr>
                                        <p:cTn id="15" dur="1000" fill="hold"/>
                                        <p:tgtEl>
                                          <p:spTgt spid="5"/>
                                        </p:tgtEl>
                                        <p:attrNameLst>
                                          <p:attrName>ppt_h</p:attrName>
                                        </p:attrNameLst>
                                      </p:cBhvr>
                                      <p:tavLst>
                                        <p:tav tm="0">
                                          <p:val>
                                            <p:strVal val="#ppt_h"/>
                                          </p:val>
                                        </p:tav>
                                        <p:tav tm="100000">
                                          <p:val>
                                            <p:strVal val="#ppt_h"/>
                                          </p:val>
                                        </p:tav>
                                      </p:tavLst>
                                    </p:anim>
                                    <p:animEffect transition="in" filter="fade">
                                      <p:cBhvr>
                                        <p:cTn id="16" dur="1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52227"/>
                                        </p:tgtEl>
                                        <p:attrNameLst>
                                          <p:attrName>style.visibility</p:attrName>
                                        </p:attrNameLst>
                                      </p:cBhvr>
                                      <p:to>
                                        <p:strVal val="visible"/>
                                      </p:to>
                                    </p:set>
                                    <p:anim calcmode="lin" valueType="num">
                                      <p:cBhvr>
                                        <p:cTn id="21" dur="500" fill="hold"/>
                                        <p:tgtEl>
                                          <p:spTgt spid="52227"/>
                                        </p:tgtEl>
                                        <p:attrNameLst>
                                          <p:attrName>ppt_w</p:attrName>
                                        </p:attrNameLst>
                                      </p:cBhvr>
                                      <p:tavLst>
                                        <p:tav tm="0">
                                          <p:val>
                                            <p:fltVal val="0"/>
                                          </p:val>
                                        </p:tav>
                                        <p:tav tm="100000">
                                          <p:val>
                                            <p:strVal val="#ppt_w"/>
                                          </p:val>
                                        </p:tav>
                                      </p:tavLst>
                                    </p:anim>
                                    <p:anim calcmode="lin" valueType="num">
                                      <p:cBhvr>
                                        <p:cTn id="22" dur="500" fill="hold"/>
                                        <p:tgtEl>
                                          <p:spTgt spid="52227"/>
                                        </p:tgtEl>
                                        <p:attrNameLst>
                                          <p:attrName>ppt_h</p:attrName>
                                        </p:attrNameLst>
                                      </p:cBhvr>
                                      <p:tavLst>
                                        <p:tav tm="0">
                                          <p:val>
                                            <p:fltVal val="0"/>
                                          </p:val>
                                        </p:tav>
                                        <p:tav tm="100000">
                                          <p:val>
                                            <p:strVal val="#ppt_h"/>
                                          </p:val>
                                        </p:tav>
                                      </p:tavLst>
                                    </p:anim>
                                    <p:animEffect transition="in" filter="fade">
                                      <p:cBhvr>
                                        <p:cTn id="23" dur="500"/>
                                        <p:tgtEl>
                                          <p:spTgt spid="522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a:xfrm>
            <a:off x="457200" y="274638"/>
            <a:ext cx="8229600" cy="633412"/>
          </a:xfrm>
        </p:spPr>
        <p:txBody>
          <a:bodyPr/>
          <a:lstStyle/>
          <a:p>
            <a:pPr eaLnBrk="1" hangingPunct="1"/>
            <a:r>
              <a:rPr lang="en-GB" sz="4000" b="1" smtClean="0">
                <a:solidFill>
                  <a:srgbClr val="FFFF00"/>
                </a:solidFill>
              </a:rPr>
              <a:t>Inter-cultural awareness</a:t>
            </a:r>
          </a:p>
        </p:txBody>
      </p:sp>
      <p:pic>
        <p:nvPicPr>
          <p:cNvPr id="5" name="Content Placeholder 4" descr="Opps Starter 1.PNG"/>
          <p:cNvPicPr>
            <a:picLocks noGrp="1" noChangeAspect="1"/>
          </p:cNvPicPr>
          <p:nvPr>
            <p:ph idx="1"/>
          </p:nvPr>
        </p:nvPicPr>
        <p:blipFill>
          <a:blip r:embed="rId3"/>
          <a:srcRect/>
          <a:stretch>
            <a:fillRect/>
          </a:stretch>
        </p:blipFill>
        <p:spPr>
          <a:xfrm>
            <a:off x="0" y="928688"/>
            <a:ext cx="4500563" cy="5929312"/>
          </a:xfrm>
        </p:spPr>
      </p:pic>
      <p:pic>
        <p:nvPicPr>
          <p:cNvPr id="7" name="Picture 6" descr="Opps Up Int 8.jpeg"/>
          <p:cNvPicPr>
            <a:picLocks noChangeAspect="1"/>
          </p:cNvPicPr>
          <p:nvPr/>
        </p:nvPicPr>
        <p:blipFill>
          <a:blip r:embed="rId4"/>
          <a:srcRect/>
          <a:stretch>
            <a:fillRect/>
          </a:stretch>
        </p:blipFill>
        <p:spPr bwMode="auto">
          <a:xfrm>
            <a:off x="4468813" y="928688"/>
            <a:ext cx="4675187" cy="5929312"/>
          </a:xfrm>
          <a:prstGeom prst="rect">
            <a:avLst/>
          </a:prstGeom>
          <a:noFill/>
          <a:ln w="9525">
            <a:noFill/>
            <a:miter lim="800000"/>
            <a:headEnd/>
            <a:tailEnd/>
          </a:ln>
        </p:spPr>
      </p:pic>
      <p:pic>
        <p:nvPicPr>
          <p:cNvPr id="8" name="Picture 7" descr="Opps Up Int 9.jpeg"/>
          <p:cNvPicPr>
            <a:picLocks noChangeAspect="1"/>
          </p:cNvPicPr>
          <p:nvPr/>
        </p:nvPicPr>
        <p:blipFill>
          <a:blip r:embed="rId5"/>
          <a:srcRect/>
          <a:stretch>
            <a:fillRect/>
          </a:stretch>
        </p:blipFill>
        <p:spPr bwMode="auto">
          <a:xfrm>
            <a:off x="5513388" y="3071813"/>
            <a:ext cx="3630612" cy="2871787"/>
          </a:xfrm>
          <a:prstGeom prst="rect">
            <a:avLst/>
          </a:prstGeom>
          <a:noFill/>
          <a:ln w="9525">
            <a:noFill/>
            <a:miter lim="800000"/>
            <a:headEnd/>
            <a:tailEnd/>
          </a:ln>
        </p:spPr>
      </p:pic>
      <p:pic>
        <p:nvPicPr>
          <p:cNvPr id="6" name="Picture 5" descr="Opps Up Int 8extract.jpeg"/>
          <p:cNvPicPr>
            <a:picLocks noChangeAspect="1"/>
          </p:cNvPicPr>
          <p:nvPr/>
        </p:nvPicPr>
        <p:blipFill>
          <a:blip r:embed="rId6"/>
          <a:srcRect/>
          <a:stretch>
            <a:fillRect/>
          </a:stretch>
        </p:blipFill>
        <p:spPr bwMode="auto">
          <a:xfrm>
            <a:off x="1785938" y="1000125"/>
            <a:ext cx="3695700" cy="52752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strVal val="#ppt_w*0.70"/>
                                          </p:val>
                                        </p:tav>
                                        <p:tav tm="100000">
                                          <p:val>
                                            <p:strVal val="#ppt_w"/>
                                          </p:val>
                                        </p:tav>
                                      </p:tavLst>
                                    </p:anim>
                                    <p:anim calcmode="lin" valueType="num">
                                      <p:cBhvr>
                                        <p:cTn id="15" dur="1000" fill="hold"/>
                                        <p:tgtEl>
                                          <p:spTgt spid="7"/>
                                        </p:tgtEl>
                                        <p:attrNameLst>
                                          <p:attrName>ppt_h</p:attrName>
                                        </p:attrNameLst>
                                      </p:cBhvr>
                                      <p:tavLst>
                                        <p:tav tm="0">
                                          <p:val>
                                            <p:strVal val="#ppt_h"/>
                                          </p:val>
                                        </p:tav>
                                        <p:tav tm="100000">
                                          <p:val>
                                            <p:strVal val="#ppt_h"/>
                                          </p:val>
                                        </p:tav>
                                      </p:tavLst>
                                    </p:anim>
                                    <p:animEffect transition="in" filter="fade">
                                      <p:cBhvr>
                                        <p:cTn id="16" dur="10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a:xfrm>
            <a:off x="457200" y="274638"/>
            <a:ext cx="8229600" cy="490537"/>
          </a:xfrm>
        </p:spPr>
        <p:txBody>
          <a:bodyPr/>
          <a:lstStyle/>
          <a:p>
            <a:pPr eaLnBrk="1" hangingPunct="1"/>
            <a:r>
              <a:rPr lang="en-GB" sz="4000" b="1" smtClean="0">
                <a:solidFill>
                  <a:srgbClr val="FFFF00"/>
                </a:solidFill>
              </a:rPr>
              <a:t>Citizenship</a:t>
            </a:r>
          </a:p>
        </p:txBody>
      </p:sp>
      <p:sp>
        <p:nvSpPr>
          <p:cNvPr id="10" name="Content Placeholder 9"/>
          <p:cNvSpPr>
            <a:spLocks noGrp="1"/>
          </p:cNvSpPr>
          <p:nvPr>
            <p:ph idx="1"/>
          </p:nvPr>
        </p:nvSpPr>
        <p:spPr>
          <a:xfrm>
            <a:off x="500063" y="928688"/>
            <a:ext cx="8229600" cy="5715000"/>
          </a:xfrm>
        </p:spPr>
        <p:txBody>
          <a:bodyPr/>
          <a:lstStyle/>
          <a:p>
            <a:r>
              <a:rPr lang="en-GB" sz="2800" smtClean="0">
                <a:solidFill>
                  <a:schemeClr val="bg1"/>
                </a:solidFill>
              </a:rPr>
              <a:t>Education for citizenship equips young people with the knowledge, skills and understanding to play an effective role in public life. </a:t>
            </a:r>
          </a:p>
          <a:p>
            <a:r>
              <a:rPr lang="en-GB" sz="2800" smtClean="0">
                <a:solidFill>
                  <a:schemeClr val="bg1"/>
                </a:solidFill>
              </a:rPr>
              <a:t>Citizenship encourages them to take an interest in topical and controversial issues and to engage in discussion and debate. </a:t>
            </a:r>
          </a:p>
          <a:p>
            <a:r>
              <a:rPr lang="en-GB" sz="2800" smtClean="0">
                <a:solidFill>
                  <a:schemeClr val="bg1"/>
                </a:solidFill>
              </a:rPr>
              <a:t>Pupils learn about:</a:t>
            </a:r>
          </a:p>
          <a:p>
            <a:pPr lvl="1"/>
            <a:r>
              <a:rPr lang="en-GB" sz="2400" smtClean="0">
                <a:solidFill>
                  <a:schemeClr val="bg1"/>
                </a:solidFill>
              </a:rPr>
              <a:t> their rights</a:t>
            </a:r>
          </a:p>
          <a:p>
            <a:pPr lvl="1"/>
            <a:r>
              <a:rPr lang="en-GB" sz="2400" smtClean="0">
                <a:solidFill>
                  <a:schemeClr val="bg1"/>
                </a:solidFill>
              </a:rPr>
              <a:t>responsibilities</a:t>
            </a:r>
          </a:p>
          <a:p>
            <a:pPr lvl="1"/>
            <a:r>
              <a:rPr lang="en-GB" sz="2400" smtClean="0">
                <a:solidFill>
                  <a:schemeClr val="bg1"/>
                </a:solidFill>
              </a:rPr>
              <a:t>duties and freedoms </a:t>
            </a:r>
          </a:p>
          <a:p>
            <a:pPr lvl="1"/>
            <a:r>
              <a:rPr lang="en-GB" sz="2400" smtClean="0">
                <a:solidFill>
                  <a:schemeClr val="bg1"/>
                </a:solidFill>
              </a:rPr>
              <a:t>laws, justice and democracy</a:t>
            </a:r>
            <a:endParaRPr lang="en-GB" sz="1600" smtClean="0">
              <a:solidFill>
                <a:schemeClr val="bg1"/>
              </a:solidFill>
            </a:endParaRPr>
          </a:p>
          <a:p>
            <a:endParaRPr lang="en-GB" sz="2000" smtClean="0">
              <a:solidFill>
                <a:schemeClr val="bg1"/>
              </a:solidFill>
            </a:endParaRPr>
          </a:p>
          <a:p>
            <a:pPr>
              <a:buFontTx/>
              <a:buNone/>
            </a:pPr>
            <a:r>
              <a:rPr lang="en-GB" sz="1400" smtClean="0">
                <a:solidFill>
                  <a:schemeClr val="bg1"/>
                </a:solidFill>
              </a:rPr>
              <a:t>http://curriculum.qca.org.uk/key-stages-3-and-4/subjects/key-stage-3/citizenship/index.aspx</a:t>
            </a:r>
          </a:p>
          <a:p>
            <a:endParaRPr lang="en-GB"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wipe(left)">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wipe(left)">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wipe(left)">
                                      <p:cBhvr>
                                        <p:cTn id="22" dur="500"/>
                                        <p:tgtEl>
                                          <p:spTgt spid="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animEffect transition="in" filter="wipe(left)">
                                      <p:cBhvr>
                                        <p:cTn id="27" dur="500"/>
                                        <p:tgtEl>
                                          <p:spTgt spid="1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0">
                                            <p:txEl>
                                              <p:pRg st="5" end="5"/>
                                            </p:txEl>
                                          </p:spTgt>
                                        </p:tgtEl>
                                        <p:attrNameLst>
                                          <p:attrName>style.visibility</p:attrName>
                                        </p:attrNameLst>
                                      </p:cBhvr>
                                      <p:to>
                                        <p:strVal val="visible"/>
                                      </p:to>
                                    </p:set>
                                    <p:animEffect transition="in" filter="wipe(left)">
                                      <p:cBhvr>
                                        <p:cTn id="32" dur="500"/>
                                        <p:tgtEl>
                                          <p:spTgt spid="1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0">
                                            <p:txEl>
                                              <p:pRg st="6" end="6"/>
                                            </p:txEl>
                                          </p:spTgt>
                                        </p:tgtEl>
                                        <p:attrNameLst>
                                          <p:attrName>style.visibility</p:attrName>
                                        </p:attrNameLst>
                                      </p:cBhvr>
                                      <p:to>
                                        <p:strVal val="visible"/>
                                      </p:to>
                                    </p:set>
                                    <p:animEffect transition="in" filter="wipe(left)">
                                      <p:cBhvr>
                                        <p:cTn id="37" dur="500"/>
                                        <p:tgtEl>
                                          <p:spTgt spid="10">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0">
                                            <p:txEl>
                                              <p:pRg st="8" end="8"/>
                                            </p:txEl>
                                          </p:spTgt>
                                        </p:tgtEl>
                                        <p:attrNameLst>
                                          <p:attrName>style.visibility</p:attrName>
                                        </p:attrNameLst>
                                      </p:cBhvr>
                                      <p:to>
                                        <p:strVal val="visible"/>
                                      </p:to>
                                    </p:set>
                                    <p:animEffect transition="in" filter="wipe(left)">
                                      <p:cBhvr>
                                        <p:cTn id="42" dur="500"/>
                                        <p:tgtEl>
                                          <p:spTgt spid="1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Content Placeholder 2"/>
          <p:cNvSpPr>
            <a:spLocks noGrp="1"/>
          </p:cNvSpPr>
          <p:nvPr>
            <p:ph idx="1"/>
          </p:nvPr>
        </p:nvSpPr>
        <p:spPr>
          <a:xfrm>
            <a:off x="428625" y="1500188"/>
            <a:ext cx="8229600" cy="3740150"/>
          </a:xfrm>
        </p:spPr>
        <p:txBody>
          <a:bodyPr/>
          <a:lstStyle/>
          <a:p>
            <a:r>
              <a:rPr lang="en-GB" smtClean="0">
                <a:solidFill>
                  <a:schemeClr val="bg1"/>
                </a:solidFill>
              </a:rPr>
              <a:t>They learn to take part in decision-making and different forms of action. They play an active role in the life of their schools, neighbourhoods, communities and wider society as active and global citizens.</a:t>
            </a:r>
            <a:endParaRPr lang="en-GB"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endParaRPr lang="en-US" smtClean="0"/>
          </a:p>
        </p:txBody>
      </p:sp>
      <p:pic>
        <p:nvPicPr>
          <p:cNvPr id="5" name="Content Placeholder 4" descr="Opps Up Int 1.PNG"/>
          <p:cNvPicPr>
            <a:picLocks noGrp="1" noChangeAspect="1"/>
          </p:cNvPicPr>
          <p:nvPr>
            <p:ph idx="1"/>
          </p:nvPr>
        </p:nvPicPr>
        <p:blipFill>
          <a:blip r:embed="rId2"/>
          <a:srcRect/>
          <a:stretch>
            <a:fillRect/>
          </a:stretch>
        </p:blipFill>
        <p:spPr>
          <a:xfrm>
            <a:off x="0" y="0"/>
            <a:ext cx="4429125" cy="6858000"/>
          </a:xfrm>
        </p:spPr>
      </p:pic>
      <p:pic>
        <p:nvPicPr>
          <p:cNvPr id="6" name="Picture 5" descr="Opps Up Int 2.PNG"/>
          <p:cNvPicPr>
            <a:picLocks noChangeAspect="1"/>
          </p:cNvPicPr>
          <p:nvPr/>
        </p:nvPicPr>
        <p:blipFill>
          <a:blip r:embed="rId3"/>
          <a:srcRect/>
          <a:stretch>
            <a:fillRect/>
          </a:stretch>
        </p:blipFill>
        <p:spPr bwMode="auto">
          <a:xfrm>
            <a:off x="4286250" y="0"/>
            <a:ext cx="485775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par>
                                <p:cTn id="10" presetID="55"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strVal val="#ppt_w*0.70"/>
                                          </p:val>
                                        </p:tav>
                                        <p:tav tm="100000">
                                          <p:val>
                                            <p:strVal val="#ppt_w"/>
                                          </p:val>
                                        </p:tav>
                                      </p:tavLst>
                                    </p:anim>
                                    <p:anim calcmode="lin" valueType="num">
                                      <p:cBhvr>
                                        <p:cTn id="13" dur="1000" fill="hold"/>
                                        <p:tgtEl>
                                          <p:spTgt spid="6"/>
                                        </p:tgtEl>
                                        <p:attrNameLst>
                                          <p:attrName>ppt_h</p:attrName>
                                        </p:attrNameLst>
                                      </p:cBhvr>
                                      <p:tavLst>
                                        <p:tav tm="0">
                                          <p:val>
                                            <p:strVal val="#ppt_h"/>
                                          </p:val>
                                        </p:tav>
                                        <p:tav tm="100000">
                                          <p:val>
                                            <p:strVal val="#ppt_h"/>
                                          </p:val>
                                        </p:tav>
                                      </p:tavLst>
                                    </p:anim>
                                    <p:animEffect transition="in" filter="fade">
                                      <p:cBhvr>
                                        <p:cTn id="1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357188" y="214313"/>
            <a:ext cx="8472487" cy="1785937"/>
          </a:xfrm>
        </p:spPr>
        <p:txBody>
          <a:bodyPr/>
          <a:lstStyle/>
          <a:p>
            <a:pPr eaLnBrk="1" hangingPunct="1"/>
            <a:r>
              <a:rPr lang="en-GB" sz="3600" b="1" smtClean="0">
                <a:solidFill>
                  <a:srgbClr val="FFFF00"/>
                </a:solidFill>
              </a:rPr>
              <a:t/>
            </a:r>
            <a:br>
              <a:rPr lang="en-GB" sz="3600" b="1" smtClean="0">
                <a:solidFill>
                  <a:srgbClr val="FFFF00"/>
                </a:solidFill>
              </a:rPr>
            </a:br>
            <a:r>
              <a:rPr lang="en-GB" sz="3600" b="1" smtClean="0">
                <a:solidFill>
                  <a:srgbClr val="FFFF00"/>
                </a:solidFill>
              </a:rPr>
              <a:t/>
            </a:r>
            <a:br>
              <a:rPr lang="en-GB" sz="3600" b="1" smtClean="0">
                <a:solidFill>
                  <a:srgbClr val="FFFF00"/>
                </a:solidFill>
              </a:rPr>
            </a:br>
            <a:r>
              <a:rPr lang="en-GB" sz="3600" b="1" smtClean="0">
                <a:solidFill>
                  <a:srgbClr val="FFFF00"/>
                </a:solidFill>
              </a:rPr>
              <a:t/>
            </a:r>
            <a:br>
              <a:rPr lang="en-GB" sz="3600" b="1" smtClean="0">
                <a:solidFill>
                  <a:srgbClr val="FFFF00"/>
                </a:solidFill>
              </a:rPr>
            </a:br>
            <a:r>
              <a:rPr lang="en-GB" sz="3600" b="1" smtClean="0">
                <a:solidFill>
                  <a:srgbClr val="FFFF00"/>
                </a:solidFill>
              </a:rPr>
              <a:t/>
            </a:r>
            <a:br>
              <a:rPr lang="en-GB" sz="3600" b="1" smtClean="0">
                <a:solidFill>
                  <a:srgbClr val="FFFF00"/>
                </a:solidFill>
              </a:rPr>
            </a:br>
            <a:r>
              <a:rPr lang="en-GB" sz="3600" b="1" smtClean="0">
                <a:solidFill>
                  <a:srgbClr val="FFFF00"/>
                </a:solidFill>
              </a:rPr>
              <a:t>Moral and psychological development</a:t>
            </a:r>
            <a:br>
              <a:rPr lang="en-GB" sz="3600" b="1" smtClean="0">
                <a:solidFill>
                  <a:srgbClr val="FFFF00"/>
                </a:solidFill>
              </a:rPr>
            </a:br>
            <a:r>
              <a:rPr lang="en-GB" sz="3600" b="1" smtClean="0">
                <a:solidFill>
                  <a:srgbClr val="FFFF00"/>
                </a:solidFill>
              </a:rPr>
              <a:t/>
            </a:r>
            <a:br>
              <a:rPr lang="en-GB" sz="3600" b="1" smtClean="0">
                <a:solidFill>
                  <a:srgbClr val="FFFF00"/>
                </a:solidFill>
              </a:rPr>
            </a:br>
            <a:r>
              <a:rPr lang="en-GB" sz="3600" b="1" smtClean="0">
                <a:solidFill>
                  <a:schemeClr val="bg1"/>
                </a:solidFill>
              </a:rPr>
              <a:t/>
            </a:r>
            <a:br>
              <a:rPr lang="en-GB" sz="3600" b="1" smtClean="0">
                <a:solidFill>
                  <a:schemeClr val="bg1"/>
                </a:solidFill>
              </a:rPr>
            </a:br>
            <a:r>
              <a:rPr lang="en-GB" sz="3600" b="1" smtClean="0">
                <a:solidFill>
                  <a:srgbClr val="FFFF00"/>
                </a:solidFill>
              </a:rPr>
              <a:t/>
            </a:r>
            <a:br>
              <a:rPr lang="en-GB" sz="3600" b="1" smtClean="0">
                <a:solidFill>
                  <a:srgbClr val="FFFF00"/>
                </a:solidFill>
              </a:rPr>
            </a:br>
            <a:r>
              <a:rPr lang="en-GB" sz="3600" b="1" smtClean="0">
                <a:solidFill>
                  <a:srgbClr val="FFFF00"/>
                </a:solidFill>
              </a:rPr>
              <a:t/>
            </a:r>
            <a:br>
              <a:rPr lang="en-GB" sz="3600" b="1" smtClean="0">
                <a:solidFill>
                  <a:srgbClr val="FFFF00"/>
                </a:solidFill>
              </a:rPr>
            </a:br>
            <a:endParaRPr lang="en-GB" sz="3600" b="1" smtClean="0">
              <a:solidFill>
                <a:srgbClr val="FFFF00"/>
              </a:solidFill>
            </a:endParaRPr>
          </a:p>
        </p:txBody>
      </p:sp>
      <p:sp>
        <p:nvSpPr>
          <p:cNvPr id="4" name="Content Placeholder 3"/>
          <p:cNvSpPr>
            <a:spLocks noGrp="1"/>
          </p:cNvSpPr>
          <p:nvPr>
            <p:ph idx="1"/>
          </p:nvPr>
        </p:nvSpPr>
        <p:spPr>
          <a:xfrm>
            <a:off x="457200" y="1428750"/>
            <a:ext cx="8229600" cy="4697413"/>
          </a:xfrm>
        </p:spPr>
        <p:txBody>
          <a:bodyPr/>
          <a:lstStyle/>
          <a:p>
            <a:pPr>
              <a:buFontTx/>
              <a:buNone/>
            </a:pPr>
            <a:r>
              <a:rPr lang="en-GB" b="1" smtClean="0">
                <a:solidFill>
                  <a:srgbClr val="FFC000"/>
                </a:solidFill>
              </a:rPr>
              <a:t>“To love oneself is the beginning of a life-long romance.” Oscar Wilde</a:t>
            </a:r>
          </a:p>
          <a:p>
            <a:endParaRPr lang="en-GB" b="1" smtClean="0">
              <a:solidFill>
                <a:schemeClr val="bg1"/>
              </a:solidFill>
            </a:endParaRPr>
          </a:p>
          <a:p>
            <a:r>
              <a:rPr lang="en-GB" b="1" smtClean="0">
                <a:solidFill>
                  <a:schemeClr val="bg1"/>
                </a:solidFill>
              </a:rPr>
              <a:t>Build self-esteem</a:t>
            </a:r>
          </a:p>
          <a:p>
            <a:r>
              <a:rPr lang="en-GB" b="1" smtClean="0">
                <a:solidFill>
                  <a:schemeClr val="bg1"/>
                </a:solidFill>
              </a:rPr>
              <a:t>Awareness of others</a:t>
            </a:r>
          </a:p>
          <a:p>
            <a:r>
              <a:rPr lang="en-GB" b="1" smtClean="0">
                <a:solidFill>
                  <a:schemeClr val="bg1"/>
                </a:solidFill>
              </a:rPr>
              <a:t>Judgment and reasoning</a:t>
            </a:r>
          </a:p>
          <a:p>
            <a:r>
              <a:rPr lang="en-GB" b="1" smtClean="0">
                <a:solidFill>
                  <a:schemeClr val="bg1"/>
                </a:solidFill>
              </a:rPr>
              <a:t>Seeing both sides of an issue</a:t>
            </a:r>
          </a:p>
          <a:p>
            <a:r>
              <a:rPr lang="en-GB" b="1" smtClean="0">
                <a:solidFill>
                  <a:schemeClr val="bg1"/>
                </a:solidFill>
              </a:rPr>
              <a:t>Be an individual .... etc. etc. etc</a:t>
            </a:r>
            <a:endParaRPr lang="en-GB" smtClean="0"/>
          </a:p>
        </p:txBody>
      </p:sp>
      <p:pic>
        <p:nvPicPr>
          <p:cNvPr id="35843" name="Picture 4" descr="Pearson Longman"/>
          <p:cNvPicPr>
            <a:picLocks noChangeAspect="1" noChangeArrowheads="1"/>
          </p:cNvPicPr>
          <p:nvPr/>
        </p:nvPicPr>
        <p:blipFill>
          <a:blip r:embed="rId3"/>
          <a:srcRect/>
          <a:stretch>
            <a:fillRect/>
          </a:stretch>
        </p:blipFill>
        <p:spPr bwMode="auto">
          <a:xfrm>
            <a:off x="8207375" y="5791200"/>
            <a:ext cx="936625" cy="1066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left)">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wipe(left)">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wipe(left)">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wipe(left)">
                                      <p:cBhvr>
                                        <p:cTn id="27" dur="5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wipe(left)">
                                      <p:cBhvr>
                                        <p:cTn id="3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Content Placeholder 3" descr="Pearson Longman"/>
          <p:cNvPicPr>
            <a:picLocks noGrp="1" noChangeAspect="1" noChangeArrowheads="1"/>
          </p:cNvPicPr>
          <p:nvPr>
            <p:ph idx="1"/>
          </p:nvPr>
        </p:nvPicPr>
        <p:blipFill>
          <a:blip r:embed="rId2"/>
          <a:srcRect/>
          <a:stretch>
            <a:fillRect/>
          </a:stretch>
        </p:blipFill>
        <p:spPr>
          <a:xfrm>
            <a:off x="8208963" y="5789613"/>
            <a:ext cx="935037" cy="1068387"/>
          </a:xfrm>
        </p:spPr>
      </p:pic>
      <p:sp>
        <p:nvSpPr>
          <p:cNvPr id="1025" name="Rectangle 1"/>
          <p:cNvSpPr>
            <a:spLocks noChangeArrowheads="1"/>
          </p:cNvSpPr>
          <p:nvPr/>
        </p:nvSpPr>
        <p:spPr bwMode="auto">
          <a:xfrm>
            <a:off x="714375" y="600075"/>
            <a:ext cx="7934325" cy="5805488"/>
          </a:xfrm>
          <a:prstGeom prst="rect">
            <a:avLst/>
          </a:prstGeom>
          <a:noFill/>
          <a:ln w="9525">
            <a:noFill/>
            <a:miter lim="800000"/>
            <a:headEnd/>
            <a:tailEnd/>
          </a:ln>
        </p:spPr>
        <p:txBody>
          <a:bodyPr anchor="ctr">
            <a:spAutoFit/>
          </a:bodyPr>
          <a:lstStyle/>
          <a:p>
            <a:r>
              <a:rPr lang="en-GB" sz="3200" b="1">
                <a:solidFill>
                  <a:schemeClr val="bg1"/>
                </a:solidFill>
                <a:ea typeface="Times New Roman" pitchFamily="18" charset="0"/>
                <a:cs typeface="Arial" charset="0"/>
              </a:rPr>
              <a:t>You are a character educator. You are helping to shape the character of the students you come in contact with. </a:t>
            </a:r>
          </a:p>
          <a:p>
            <a:endParaRPr lang="en-GB" sz="3200" b="1">
              <a:solidFill>
                <a:schemeClr val="bg1"/>
              </a:solidFill>
              <a:ea typeface="Times New Roman" pitchFamily="18" charset="0"/>
              <a:cs typeface="Arial" charset="0"/>
            </a:endParaRPr>
          </a:p>
          <a:p>
            <a:r>
              <a:rPr lang="en-GB" sz="3200" b="1">
                <a:solidFill>
                  <a:srgbClr val="FFC000"/>
                </a:solidFill>
                <a:ea typeface="Times New Roman" pitchFamily="18" charset="0"/>
                <a:cs typeface="Arial" charset="0"/>
              </a:rPr>
              <a:t>How do you educate for character?</a:t>
            </a:r>
          </a:p>
          <a:p>
            <a:endParaRPr lang="en-GB" sz="1100" b="1">
              <a:solidFill>
                <a:schemeClr val="bg1"/>
              </a:solidFill>
              <a:ea typeface="Times New Roman" pitchFamily="18" charset="0"/>
              <a:cs typeface="Arial" charset="0"/>
            </a:endParaRPr>
          </a:p>
          <a:p>
            <a:pPr>
              <a:buFont typeface="Arial" charset="0"/>
              <a:buChar char="•"/>
            </a:pPr>
            <a:r>
              <a:rPr lang="en-GB" sz="3200" b="1">
                <a:solidFill>
                  <a:schemeClr val="bg1"/>
                </a:solidFill>
                <a:ea typeface="Times New Roman" pitchFamily="18" charset="0"/>
                <a:cs typeface="Arial" charset="0"/>
              </a:rPr>
              <a:t> the way you talk </a:t>
            </a:r>
          </a:p>
          <a:p>
            <a:pPr>
              <a:buFont typeface="Arial" charset="0"/>
              <a:buChar char="•"/>
            </a:pPr>
            <a:r>
              <a:rPr lang="en-GB" sz="3200" b="1">
                <a:solidFill>
                  <a:schemeClr val="bg1"/>
                </a:solidFill>
                <a:ea typeface="Times New Roman" pitchFamily="18" charset="0"/>
                <a:cs typeface="Arial" charset="0"/>
              </a:rPr>
              <a:t> the behaviours you model</a:t>
            </a:r>
          </a:p>
          <a:p>
            <a:pPr>
              <a:buFont typeface="Arial" charset="0"/>
              <a:buChar char="•"/>
            </a:pPr>
            <a:r>
              <a:rPr lang="en-GB" sz="3200" b="1">
                <a:solidFill>
                  <a:schemeClr val="bg1"/>
                </a:solidFill>
                <a:ea typeface="Times New Roman" pitchFamily="18" charset="0"/>
                <a:cs typeface="Arial" charset="0"/>
              </a:rPr>
              <a:t> the conduct you tolerate</a:t>
            </a:r>
          </a:p>
          <a:p>
            <a:pPr>
              <a:buFont typeface="Arial" charset="0"/>
              <a:buChar char="•"/>
            </a:pPr>
            <a:r>
              <a:rPr lang="en-GB" sz="3200" b="1">
                <a:solidFill>
                  <a:schemeClr val="bg1"/>
                </a:solidFill>
                <a:ea typeface="Times New Roman" pitchFamily="18" charset="0"/>
                <a:cs typeface="Arial" charset="0"/>
              </a:rPr>
              <a:t> the actions you encourage </a:t>
            </a:r>
          </a:p>
          <a:p>
            <a:pPr>
              <a:buFont typeface="Arial" charset="0"/>
              <a:buChar char="•"/>
            </a:pPr>
            <a:r>
              <a:rPr lang="en-GB" sz="3200" b="1">
                <a:solidFill>
                  <a:schemeClr val="bg1"/>
                </a:solidFill>
                <a:ea typeface="Times New Roman" pitchFamily="18" charset="0"/>
                <a:cs typeface="Arial" charset="0"/>
              </a:rPr>
              <a:t> the expectations you transmit </a:t>
            </a:r>
          </a:p>
          <a:p>
            <a:endParaRPr lang="en-GB" sz="1300" b="1">
              <a:ea typeface="Times New Roman" pitchFamily="18" charset="0"/>
              <a:cs typeface="Arial" charset="0"/>
            </a:endParaRPr>
          </a:p>
          <a:p>
            <a:endParaRPr lang="en-GB" sz="1300" b="1">
              <a:ea typeface="Times New Roman" pitchFamily="18" charset="0"/>
              <a:cs typeface="Arial" charset="0"/>
            </a:endParaRPr>
          </a:p>
          <a:p>
            <a:pPr eaLnBrk="0" hangingPunct="0"/>
            <a:endParaRPr lang="en-GB">
              <a:ea typeface="Times New Roman" pitchFamily="18" charset="0"/>
              <a:cs typeface="Arial" charset="0"/>
            </a:endParaRPr>
          </a:p>
        </p:txBody>
      </p:sp>
      <p:sp>
        <p:nvSpPr>
          <p:cNvPr id="37891" name="Rectangle 7"/>
          <p:cNvSpPr>
            <a:spLocks noChangeArrowheads="1"/>
          </p:cNvSpPr>
          <p:nvPr/>
        </p:nvSpPr>
        <p:spPr bwMode="auto">
          <a:xfrm>
            <a:off x="642938" y="6000750"/>
            <a:ext cx="3275012" cy="369888"/>
          </a:xfrm>
          <a:prstGeom prst="rect">
            <a:avLst/>
          </a:prstGeom>
          <a:noFill/>
          <a:ln w="9525">
            <a:noFill/>
            <a:miter lim="800000"/>
            <a:headEnd/>
            <a:tailEnd/>
          </a:ln>
        </p:spPr>
        <p:txBody>
          <a:bodyPr wrap="none">
            <a:spAutoFit/>
          </a:bodyPr>
          <a:lstStyle/>
          <a:p>
            <a:r>
              <a:rPr lang="en-GB">
                <a:solidFill>
                  <a:schemeClr val="bg1"/>
                </a:solidFill>
              </a:rPr>
              <a:t>http://www.goodcharacter.com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25">
                                            <p:txEl>
                                              <p:pRg st="0" end="0"/>
                                            </p:txEl>
                                          </p:spTgt>
                                        </p:tgtEl>
                                        <p:attrNameLst>
                                          <p:attrName>style.visibility</p:attrName>
                                        </p:attrNameLst>
                                      </p:cBhvr>
                                      <p:to>
                                        <p:strVal val="visible"/>
                                      </p:to>
                                    </p:set>
                                    <p:animEffect transition="in" filter="wipe(left)">
                                      <p:cBhvr>
                                        <p:cTn id="7" dur="500"/>
                                        <p:tgtEl>
                                          <p:spTgt spid="102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25">
                                            <p:txEl>
                                              <p:pRg st="2" end="2"/>
                                            </p:txEl>
                                          </p:spTgt>
                                        </p:tgtEl>
                                        <p:attrNameLst>
                                          <p:attrName>style.visibility</p:attrName>
                                        </p:attrNameLst>
                                      </p:cBhvr>
                                      <p:to>
                                        <p:strVal val="visible"/>
                                      </p:to>
                                    </p:set>
                                    <p:animEffect transition="in" filter="wipe(left)">
                                      <p:cBhvr>
                                        <p:cTn id="12" dur="500"/>
                                        <p:tgtEl>
                                          <p:spTgt spid="102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25">
                                            <p:txEl>
                                              <p:pRg st="4" end="4"/>
                                            </p:txEl>
                                          </p:spTgt>
                                        </p:tgtEl>
                                        <p:attrNameLst>
                                          <p:attrName>style.visibility</p:attrName>
                                        </p:attrNameLst>
                                      </p:cBhvr>
                                      <p:to>
                                        <p:strVal val="visible"/>
                                      </p:to>
                                    </p:set>
                                    <p:animEffect transition="in" filter="wipe(left)">
                                      <p:cBhvr>
                                        <p:cTn id="17" dur="500"/>
                                        <p:tgtEl>
                                          <p:spTgt spid="102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025">
                                            <p:txEl>
                                              <p:pRg st="5" end="5"/>
                                            </p:txEl>
                                          </p:spTgt>
                                        </p:tgtEl>
                                        <p:attrNameLst>
                                          <p:attrName>style.visibility</p:attrName>
                                        </p:attrNameLst>
                                      </p:cBhvr>
                                      <p:to>
                                        <p:strVal val="visible"/>
                                      </p:to>
                                    </p:set>
                                    <p:animEffect transition="in" filter="wipe(left)">
                                      <p:cBhvr>
                                        <p:cTn id="22" dur="500"/>
                                        <p:tgtEl>
                                          <p:spTgt spid="1025">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025">
                                            <p:txEl>
                                              <p:pRg st="6" end="6"/>
                                            </p:txEl>
                                          </p:spTgt>
                                        </p:tgtEl>
                                        <p:attrNameLst>
                                          <p:attrName>style.visibility</p:attrName>
                                        </p:attrNameLst>
                                      </p:cBhvr>
                                      <p:to>
                                        <p:strVal val="visible"/>
                                      </p:to>
                                    </p:set>
                                    <p:animEffect transition="in" filter="wipe(left)">
                                      <p:cBhvr>
                                        <p:cTn id="27" dur="500"/>
                                        <p:tgtEl>
                                          <p:spTgt spid="1025">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025">
                                            <p:txEl>
                                              <p:pRg st="7" end="7"/>
                                            </p:txEl>
                                          </p:spTgt>
                                        </p:tgtEl>
                                        <p:attrNameLst>
                                          <p:attrName>style.visibility</p:attrName>
                                        </p:attrNameLst>
                                      </p:cBhvr>
                                      <p:to>
                                        <p:strVal val="visible"/>
                                      </p:to>
                                    </p:set>
                                    <p:animEffect transition="in" filter="wipe(left)">
                                      <p:cBhvr>
                                        <p:cTn id="32" dur="500"/>
                                        <p:tgtEl>
                                          <p:spTgt spid="1025">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025">
                                            <p:txEl>
                                              <p:pRg st="8" end="8"/>
                                            </p:txEl>
                                          </p:spTgt>
                                        </p:tgtEl>
                                        <p:attrNameLst>
                                          <p:attrName>style.visibility</p:attrName>
                                        </p:attrNameLst>
                                      </p:cBhvr>
                                      <p:to>
                                        <p:strVal val="visible"/>
                                      </p:to>
                                    </p:set>
                                    <p:animEffect transition="in" filter="wipe(left)">
                                      <p:cBhvr>
                                        <p:cTn id="37" dur="500"/>
                                        <p:tgtEl>
                                          <p:spTgt spid="102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28625" y="357188"/>
            <a:ext cx="8229600" cy="2554287"/>
          </a:xfrm>
        </p:spPr>
        <p:txBody>
          <a:bodyPr>
            <a:spAutoFit/>
          </a:bodyPr>
          <a:lstStyle/>
          <a:p>
            <a:r>
              <a:rPr lang="en-GB" b="1" smtClean="0">
                <a:solidFill>
                  <a:schemeClr val="bg1"/>
                </a:solidFill>
              </a:rPr>
              <a:t>“We need to engage our students in activities that make them think critically about moral and ethical questions and  inspire them to become committed to moral and ethical actions.”</a:t>
            </a:r>
          </a:p>
        </p:txBody>
      </p:sp>
      <p:sp>
        <p:nvSpPr>
          <p:cNvPr id="5" name="Rectangle 4"/>
          <p:cNvSpPr>
            <a:spLocks noChangeArrowheads="1"/>
          </p:cNvSpPr>
          <p:nvPr/>
        </p:nvSpPr>
        <p:spPr bwMode="auto">
          <a:xfrm>
            <a:off x="785813" y="3071813"/>
            <a:ext cx="7715250" cy="3046412"/>
          </a:xfrm>
          <a:prstGeom prst="rect">
            <a:avLst/>
          </a:prstGeom>
          <a:noFill/>
          <a:ln w="9525">
            <a:noFill/>
            <a:miter lim="800000"/>
            <a:headEnd/>
            <a:tailEnd/>
          </a:ln>
        </p:spPr>
        <p:txBody>
          <a:bodyPr>
            <a:spAutoFit/>
          </a:bodyPr>
          <a:lstStyle/>
          <a:p>
            <a:r>
              <a:rPr lang="en-GB" sz="3200" b="1">
                <a:solidFill>
                  <a:schemeClr val="bg1"/>
                </a:solidFill>
              </a:rPr>
              <a:t>“Our aim should be to develop independent thinkers who are committed to moral principals in their lives, and who are likely to do the right thing even under challenging circumstances.” </a:t>
            </a:r>
          </a:p>
        </p:txBody>
      </p:sp>
      <p:sp>
        <p:nvSpPr>
          <p:cNvPr id="38915" name="Rectangle 5"/>
          <p:cNvSpPr>
            <a:spLocks noChangeArrowheads="1"/>
          </p:cNvSpPr>
          <p:nvPr/>
        </p:nvSpPr>
        <p:spPr bwMode="auto">
          <a:xfrm>
            <a:off x="928688" y="6215063"/>
            <a:ext cx="3275012" cy="369887"/>
          </a:xfrm>
          <a:prstGeom prst="rect">
            <a:avLst/>
          </a:prstGeom>
          <a:noFill/>
          <a:ln w="9525">
            <a:noFill/>
            <a:miter lim="800000"/>
            <a:headEnd/>
            <a:tailEnd/>
          </a:ln>
        </p:spPr>
        <p:txBody>
          <a:bodyPr wrap="none">
            <a:spAutoFit/>
          </a:bodyPr>
          <a:lstStyle/>
          <a:p>
            <a:r>
              <a:rPr lang="en-GB">
                <a:solidFill>
                  <a:schemeClr val="bg1"/>
                </a:solidFill>
              </a:rPr>
              <a:t>http://www.goodcharacter.com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a:xfrm>
            <a:off x="457200" y="274638"/>
            <a:ext cx="8229600" cy="654050"/>
          </a:xfrm>
        </p:spPr>
        <p:txBody>
          <a:bodyPr/>
          <a:lstStyle/>
          <a:p>
            <a:r>
              <a:rPr lang="en-GB" b="1" smtClean="0">
                <a:solidFill>
                  <a:srgbClr val="FFFF00"/>
                </a:solidFill>
              </a:rPr>
              <a:t>Ethical problem-solving</a:t>
            </a:r>
          </a:p>
        </p:txBody>
      </p:sp>
      <p:sp>
        <p:nvSpPr>
          <p:cNvPr id="39938" name="Content Placeholder 2"/>
          <p:cNvSpPr>
            <a:spLocks noGrp="1"/>
          </p:cNvSpPr>
          <p:nvPr>
            <p:ph idx="1"/>
          </p:nvPr>
        </p:nvSpPr>
        <p:spPr>
          <a:xfrm>
            <a:off x="214313" y="1357313"/>
            <a:ext cx="6000750" cy="4786312"/>
          </a:xfrm>
        </p:spPr>
        <p:txBody>
          <a:bodyPr/>
          <a:lstStyle/>
          <a:p>
            <a:r>
              <a:rPr lang="en-GB" sz="2800" smtClean="0">
                <a:solidFill>
                  <a:schemeClr val="bg1"/>
                </a:solidFill>
              </a:rPr>
              <a:t>Georgia was fifteen minutes into her maths exam when she began to panic. This exam was worth most of her grade in the class. She understood  maths - even liked it -and usually did really well. Her constant problem was that </a:t>
            </a:r>
            <a:r>
              <a:rPr lang="en-GB" sz="2800" b="1" smtClean="0">
                <a:solidFill>
                  <a:schemeClr val="bg1"/>
                </a:solidFill>
              </a:rPr>
              <a:t>she wasn’t a strong test-taker</a:t>
            </a:r>
            <a:r>
              <a:rPr lang="en-GB" sz="2800" smtClean="0">
                <a:solidFill>
                  <a:schemeClr val="bg1"/>
                </a:solidFill>
              </a:rPr>
              <a:t>. Her grades never reflected her understanding of the material she studied. </a:t>
            </a:r>
          </a:p>
          <a:p>
            <a:endParaRPr lang="en-GB" smtClean="0"/>
          </a:p>
          <a:p>
            <a:endParaRPr lang="en-GB" smtClean="0"/>
          </a:p>
        </p:txBody>
      </p:sp>
      <p:pic>
        <p:nvPicPr>
          <p:cNvPr id="39939" name="Picture 1" descr="Girl Taking Test"/>
          <p:cNvPicPr>
            <a:picLocks noChangeAspect="1" noChangeArrowheads="1"/>
          </p:cNvPicPr>
          <p:nvPr/>
        </p:nvPicPr>
        <p:blipFill>
          <a:blip r:embed="rId2"/>
          <a:srcRect/>
          <a:stretch>
            <a:fillRect/>
          </a:stretch>
        </p:blipFill>
        <p:spPr bwMode="auto">
          <a:xfrm>
            <a:off x="6524625" y="3514725"/>
            <a:ext cx="2619375" cy="3343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Content Placeholder 2"/>
          <p:cNvSpPr>
            <a:spLocks noGrp="1"/>
          </p:cNvSpPr>
          <p:nvPr>
            <p:ph idx="1"/>
          </p:nvPr>
        </p:nvSpPr>
        <p:spPr>
          <a:xfrm>
            <a:off x="214313" y="285750"/>
            <a:ext cx="5500687" cy="5572125"/>
          </a:xfrm>
        </p:spPr>
        <p:txBody>
          <a:bodyPr/>
          <a:lstStyle/>
          <a:p>
            <a:r>
              <a:rPr lang="en-GB" sz="2800" smtClean="0">
                <a:solidFill>
                  <a:schemeClr val="bg1"/>
                </a:solidFill>
              </a:rPr>
              <a:t>Now, she was stuck on one problem worth twenty-five points on the test. She put her head down on the desk and concentrated as hard as she could. She remembered doing a similar problem in class and explaining it to her friend Jessie, but now she was </a:t>
            </a:r>
            <a:r>
              <a:rPr lang="en-GB" sz="2800" b="1" smtClean="0">
                <a:solidFill>
                  <a:schemeClr val="bg1"/>
                </a:solidFill>
              </a:rPr>
              <a:t>so stressed out by the test</a:t>
            </a:r>
            <a:r>
              <a:rPr lang="en-GB" sz="2800" smtClean="0">
                <a:solidFill>
                  <a:schemeClr val="bg1"/>
                </a:solidFill>
              </a:rPr>
              <a:t>, she couldn’t even remember how to begin the problem.</a:t>
            </a:r>
            <a:r>
              <a:rPr lang="en-GB" sz="2800" smtClean="0"/>
              <a:t> </a:t>
            </a:r>
            <a:r>
              <a:rPr lang="en-GB" sz="2800" smtClean="0">
                <a:solidFill>
                  <a:schemeClr val="bg1"/>
                </a:solidFill>
              </a:rPr>
              <a:t>She imagined her parents’ looking at her report card. </a:t>
            </a:r>
          </a:p>
          <a:p>
            <a:endParaRPr lang="en-GB" smtClean="0"/>
          </a:p>
        </p:txBody>
      </p:sp>
      <p:pic>
        <p:nvPicPr>
          <p:cNvPr id="58370" name="Picture 2" descr="stress-picture-stress-relief-kit.jpg"/>
          <p:cNvPicPr>
            <a:picLocks noChangeAspect="1" noChangeArrowheads="1"/>
          </p:cNvPicPr>
          <p:nvPr/>
        </p:nvPicPr>
        <p:blipFill>
          <a:blip r:embed="rId2"/>
          <a:srcRect/>
          <a:stretch>
            <a:fillRect/>
          </a:stretch>
        </p:blipFill>
        <p:spPr bwMode="auto">
          <a:xfrm>
            <a:off x="5857875" y="1000125"/>
            <a:ext cx="3071813" cy="48577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58370"/>
                                        </p:tgtEl>
                                        <p:attrNameLst>
                                          <p:attrName>style.visibility</p:attrName>
                                        </p:attrNameLst>
                                      </p:cBhvr>
                                      <p:to>
                                        <p:strVal val="visible"/>
                                      </p:to>
                                    </p:set>
                                    <p:anim calcmode="lin" valueType="num">
                                      <p:cBhvr>
                                        <p:cTn id="7" dur="2000" fill="hold"/>
                                        <p:tgtEl>
                                          <p:spTgt spid="58370"/>
                                        </p:tgtEl>
                                        <p:attrNameLst>
                                          <p:attrName>ppt_w</p:attrName>
                                        </p:attrNameLst>
                                      </p:cBhvr>
                                      <p:tavLst>
                                        <p:tav tm="0">
                                          <p:val>
                                            <p:fltVal val="0"/>
                                          </p:val>
                                        </p:tav>
                                        <p:tav tm="100000">
                                          <p:val>
                                            <p:strVal val="#ppt_w"/>
                                          </p:val>
                                        </p:tav>
                                      </p:tavLst>
                                    </p:anim>
                                    <p:anim calcmode="lin" valueType="num">
                                      <p:cBhvr>
                                        <p:cTn id="8" dur="2000" fill="hold"/>
                                        <p:tgtEl>
                                          <p:spTgt spid="58370"/>
                                        </p:tgtEl>
                                        <p:attrNameLst>
                                          <p:attrName>ppt_h</p:attrName>
                                        </p:attrNameLst>
                                      </p:cBhvr>
                                      <p:tavLst>
                                        <p:tav tm="0">
                                          <p:val>
                                            <p:fltVal val="0"/>
                                          </p:val>
                                        </p:tav>
                                        <p:tav tm="100000">
                                          <p:val>
                                            <p:strVal val="#ppt_h"/>
                                          </p:val>
                                        </p:tav>
                                      </p:tavLst>
                                    </p:anim>
                                    <p:animEffect transition="in" filter="fade">
                                      <p:cBhvr>
                                        <p:cTn id="9" dur="2000"/>
                                        <p:tgtEl>
                                          <p:spTgt spid="583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a:xfrm>
            <a:off x="457200" y="274638"/>
            <a:ext cx="8229600" cy="490537"/>
          </a:xfrm>
        </p:spPr>
        <p:txBody>
          <a:bodyPr/>
          <a:lstStyle/>
          <a:p>
            <a:pPr eaLnBrk="1" hangingPunct="1"/>
            <a:r>
              <a:rPr lang="en-GB" sz="4000" b="1" smtClean="0">
                <a:solidFill>
                  <a:srgbClr val="FFFF00"/>
                </a:solidFill>
              </a:rPr>
              <a:t>In the past …</a:t>
            </a:r>
          </a:p>
        </p:txBody>
      </p:sp>
      <p:pic>
        <p:nvPicPr>
          <p:cNvPr id="3075" name="Picture 2"/>
          <p:cNvPicPr>
            <a:picLocks noGrp="1" noChangeAspect="1" noChangeArrowheads="1"/>
          </p:cNvPicPr>
          <p:nvPr>
            <p:ph type="body" idx="1"/>
          </p:nvPr>
        </p:nvPicPr>
        <p:blipFill>
          <a:blip r:embed="rId3"/>
          <a:srcRect/>
          <a:stretch>
            <a:fillRect/>
          </a:stretch>
        </p:blipFill>
        <p:spPr>
          <a:xfrm>
            <a:off x="0" y="836613"/>
            <a:ext cx="4427538" cy="6021387"/>
          </a:xfrm>
        </p:spPr>
      </p:pic>
      <p:pic>
        <p:nvPicPr>
          <p:cNvPr id="3076" name="Picture 4"/>
          <p:cNvPicPr>
            <a:picLocks noChangeAspect="1" noChangeArrowheads="1"/>
          </p:cNvPicPr>
          <p:nvPr/>
        </p:nvPicPr>
        <p:blipFill>
          <a:blip r:embed="rId4"/>
          <a:srcRect/>
          <a:stretch>
            <a:fillRect/>
          </a:stretch>
        </p:blipFill>
        <p:spPr bwMode="auto">
          <a:xfrm>
            <a:off x="4427538" y="836613"/>
            <a:ext cx="4716462" cy="6021387"/>
          </a:xfrm>
          <a:prstGeom prst="rect">
            <a:avLst/>
          </a:prstGeom>
          <a:noFill/>
          <a:ln w="9525">
            <a:noFill/>
            <a:miter lim="800000"/>
            <a:headEnd/>
            <a:tailEnd/>
          </a:ln>
        </p:spPr>
      </p:pic>
      <p:sp>
        <p:nvSpPr>
          <p:cNvPr id="16388" name="TextBox 6"/>
          <p:cNvSpPr txBox="1">
            <a:spLocks noChangeArrowheads="1"/>
          </p:cNvSpPr>
          <p:nvPr/>
        </p:nvSpPr>
        <p:spPr bwMode="auto">
          <a:xfrm>
            <a:off x="714375" y="6581775"/>
            <a:ext cx="7786688" cy="276225"/>
          </a:xfrm>
          <a:prstGeom prst="rect">
            <a:avLst/>
          </a:prstGeom>
          <a:noFill/>
          <a:ln w="9525">
            <a:noFill/>
            <a:miter lim="800000"/>
            <a:headEnd/>
            <a:tailEnd/>
          </a:ln>
        </p:spPr>
        <p:txBody>
          <a:bodyPr>
            <a:spAutoFit/>
          </a:bodyPr>
          <a:lstStyle/>
          <a:p>
            <a:pPr>
              <a:spcBef>
                <a:spcPct val="50000"/>
              </a:spcBef>
            </a:pPr>
            <a:r>
              <a:rPr lang="en-GB" sz="1200">
                <a:latin typeface="Times New Roman" pitchFamily="18" charset="0"/>
              </a:rPr>
              <a:t>Thorn, M. (1979) </a:t>
            </a:r>
            <a:r>
              <a:rPr lang="en-GB" sz="1200" u="sng">
                <a:latin typeface="Times New Roman" pitchFamily="18" charset="0"/>
              </a:rPr>
              <a:t>Exploring English</a:t>
            </a:r>
            <a:r>
              <a:rPr lang="en-GB" sz="1200">
                <a:latin typeface="Times New Roman" pitchFamily="18" charset="0"/>
              </a:rPr>
              <a:t>. London: Cassells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 calcmode="lin" valueType="num">
                                      <p:cBhvr>
                                        <p:cTn id="7" dur="1000" fill="hold"/>
                                        <p:tgtEl>
                                          <p:spTgt spid="3075"/>
                                        </p:tgtEl>
                                        <p:attrNameLst>
                                          <p:attrName>ppt_w</p:attrName>
                                        </p:attrNameLst>
                                      </p:cBhvr>
                                      <p:tavLst>
                                        <p:tav tm="0">
                                          <p:val>
                                            <p:strVal val="#ppt_w*0.70"/>
                                          </p:val>
                                        </p:tav>
                                        <p:tav tm="100000">
                                          <p:val>
                                            <p:strVal val="#ppt_w"/>
                                          </p:val>
                                        </p:tav>
                                      </p:tavLst>
                                    </p:anim>
                                    <p:anim calcmode="lin" valueType="num">
                                      <p:cBhvr>
                                        <p:cTn id="8" dur="1000" fill="hold"/>
                                        <p:tgtEl>
                                          <p:spTgt spid="3075"/>
                                        </p:tgtEl>
                                        <p:attrNameLst>
                                          <p:attrName>ppt_h</p:attrName>
                                        </p:attrNameLst>
                                      </p:cBhvr>
                                      <p:tavLst>
                                        <p:tav tm="0">
                                          <p:val>
                                            <p:strVal val="#ppt_h"/>
                                          </p:val>
                                        </p:tav>
                                        <p:tav tm="100000">
                                          <p:val>
                                            <p:strVal val="#ppt_h"/>
                                          </p:val>
                                        </p:tav>
                                      </p:tavLst>
                                    </p:anim>
                                    <p:animEffect transition="in" filter="fade">
                                      <p:cBhvr>
                                        <p:cTn id="9" dur="1000"/>
                                        <p:tgtEl>
                                          <p:spTgt spid="3075"/>
                                        </p:tgtEl>
                                      </p:cBhvr>
                                    </p:animEffect>
                                  </p:childTnLst>
                                </p:cTn>
                              </p:par>
                              <p:par>
                                <p:cTn id="10" presetID="55" presetClass="entr" presetSubtype="0" fill="hold" nodeType="withEffect">
                                  <p:stCondLst>
                                    <p:cond delay="0"/>
                                  </p:stCondLst>
                                  <p:childTnLst>
                                    <p:set>
                                      <p:cBhvr>
                                        <p:cTn id="11" dur="1" fill="hold">
                                          <p:stCondLst>
                                            <p:cond delay="0"/>
                                          </p:stCondLst>
                                        </p:cTn>
                                        <p:tgtEl>
                                          <p:spTgt spid="3076"/>
                                        </p:tgtEl>
                                        <p:attrNameLst>
                                          <p:attrName>style.visibility</p:attrName>
                                        </p:attrNameLst>
                                      </p:cBhvr>
                                      <p:to>
                                        <p:strVal val="visible"/>
                                      </p:to>
                                    </p:set>
                                    <p:anim calcmode="lin" valueType="num">
                                      <p:cBhvr>
                                        <p:cTn id="12" dur="1000" fill="hold"/>
                                        <p:tgtEl>
                                          <p:spTgt spid="3076"/>
                                        </p:tgtEl>
                                        <p:attrNameLst>
                                          <p:attrName>ppt_w</p:attrName>
                                        </p:attrNameLst>
                                      </p:cBhvr>
                                      <p:tavLst>
                                        <p:tav tm="0">
                                          <p:val>
                                            <p:strVal val="#ppt_w*0.70"/>
                                          </p:val>
                                        </p:tav>
                                        <p:tav tm="100000">
                                          <p:val>
                                            <p:strVal val="#ppt_w"/>
                                          </p:val>
                                        </p:tav>
                                      </p:tavLst>
                                    </p:anim>
                                    <p:anim calcmode="lin" valueType="num">
                                      <p:cBhvr>
                                        <p:cTn id="13" dur="1000" fill="hold"/>
                                        <p:tgtEl>
                                          <p:spTgt spid="3076"/>
                                        </p:tgtEl>
                                        <p:attrNameLst>
                                          <p:attrName>ppt_h</p:attrName>
                                        </p:attrNameLst>
                                      </p:cBhvr>
                                      <p:tavLst>
                                        <p:tav tm="0">
                                          <p:val>
                                            <p:strVal val="#ppt_h"/>
                                          </p:val>
                                        </p:tav>
                                        <p:tav tm="100000">
                                          <p:val>
                                            <p:strVal val="#ppt_h"/>
                                          </p:val>
                                        </p:tav>
                                      </p:tavLst>
                                    </p:anim>
                                    <p:animEffect transition="in" filter="fade">
                                      <p:cBhvr>
                                        <p:cTn id="14" dur="10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Content Placeholder 2"/>
          <p:cNvSpPr>
            <a:spLocks noGrp="1"/>
          </p:cNvSpPr>
          <p:nvPr>
            <p:ph idx="1"/>
          </p:nvPr>
        </p:nvSpPr>
        <p:spPr>
          <a:xfrm>
            <a:off x="571500" y="785813"/>
            <a:ext cx="8229600" cy="4857750"/>
          </a:xfrm>
        </p:spPr>
        <p:txBody>
          <a:bodyPr/>
          <a:lstStyle/>
          <a:p>
            <a:r>
              <a:rPr lang="en-GB" smtClean="0">
                <a:solidFill>
                  <a:schemeClr val="bg1"/>
                </a:solidFill>
              </a:rPr>
              <a:t>Jessie was sitting right in front of her. He is always a good test taker and had already solved the problem. The teacher had his backed turned and was on the other side of the room. Georgia could look over Jessie’s shoulder, get the answer, and </a:t>
            </a:r>
            <a:r>
              <a:rPr lang="en-GB" b="1" smtClean="0">
                <a:solidFill>
                  <a:schemeClr val="bg1"/>
                </a:solidFill>
              </a:rPr>
              <a:t>no one would know</a:t>
            </a:r>
            <a:r>
              <a:rPr lang="en-GB" smtClean="0">
                <a:solidFill>
                  <a:schemeClr val="bg1"/>
                </a:solidFill>
              </a:rPr>
              <a:t>. </a:t>
            </a:r>
          </a:p>
          <a:p>
            <a:endParaRPr lang="en-GB" smtClean="0">
              <a:solidFill>
                <a:schemeClr val="bg1"/>
              </a:solidFill>
            </a:endParaRPr>
          </a:p>
          <a:p>
            <a:r>
              <a:rPr lang="en-GB" b="1" smtClean="0">
                <a:solidFill>
                  <a:srgbClr val="FFC000"/>
                </a:solidFill>
              </a:rPr>
              <a:t>What should she do?</a:t>
            </a:r>
            <a:r>
              <a:rPr lang="en-GB" smtClean="0">
                <a:solidFill>
                  <a:srgbClr val="FFC000"/>
                </a:solidFill>
              </a:rPr>
              <a:t>  </a:t>
            </a:r>
          </a:p>
          <a:p>
            <a:endParaRPr lang="en-GB"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a:xfrm>
            <a:off x="500063" y="142875"/>
            <a:ext cx="8229600" cy="582613"/>
          </a:xfrm>
        </p:spPr>
        <p:txBody>
          <a:bodyPr/>
          <a:lstStyle/>
          <a:p>
            <a:r>
              <a:rPr lang="en-GB" b="1" smtClean="0">
                <a:solidFill>
                  <a:srgbClr val="FFFF00"/>
                </a:solidFill>
              </a:rPr>
              <a:t>Reasoning</a:t>
            </a:r>
          </a:p>
        </p:txBody>
      </p:sp>
      <p:sp>
        <p:nvSpPr>
          <p:cNvPr id="3" name="Content Placeholder 2"/>
          <p:cNvSpPr>
            <a:spLocks noGrp="1"/>
          </p:cNvSpPr>
          <p:nvPr>
            <p:ph idx="1"/>
          </p:nvPr>
        </p:nvSpPr>
        <p:spPr>
          <a:xfrm>
            <a:off x="214313" y="857250"/>
            <a:ext cx="5643562" cy="5786438"/>
          </a:xfrm>
        </p:spPr>
        <p:txBody>
          <a:bodyPr/>
          <a:lstStyle/>
          <a:p>
            <a:r>
              <a:rPr lang="en-GB" smtClean="0">
                <a:solidFill>
                  <a:schemeClr val="bg1"/>
                </a:solidFill>
              </a:rPr>
              <a:t>She works hard in class and understands the material, too. But she regularly does badly on tests</a:t>
            </a:r>
          </a:p>
          <a:p>
            <a:r>
              <a:rPr lang="en-GB" smtClean="0">
                <a:solidFill>
                  <a:schemeClr val="bg1"/>
                </a:solidFill>
              </a:rPr>
              <a:t>She often helped Jessie in class – he often doesn’t understand maths, but he’s good at tests.</a:t>
            </a:r>
          </a:p>
          <a:p>
            <a:r>
              <a:rPr lang="en-GB" smtClean="0">
                <a:solidFill>
                  <a:schemeClr val="bg1"/>
                </a:solidFill>
              </a:rPr>
              <a:t>The teacher always gives grades for test scores and not for anything else.</a:t>
            </a:r>
          </a:p>
        </p:txBody>
      </p:sp>
      <p:pic>
        <p:nvPicPr>
          <p:cNvPr id="4" name="Picture 3" descr="Test cartoon.jpg"/>
          <p:cNvPicPr>
            <a:picLocks noChangeAspect="1"/>
          </p:cNvPicPr>
          <p:nvPr/>
        </p:nvPicPr>
        <p:blipFill>
          <a:blip r:embed="rId2"/>
          <a:srcRect/>
          <a:stretch>
            <a:fillRect/>
          </a:stretch>
        </p:blipFill>
        <p:spPr bwMode="auto">
          <a:xfrm>
            <a:off x="5857875" y="1857375"/>
            <a:ext cx="3133725" cy="37861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defRPr/>
            </a:pPr>
            <a:r>
              <a:rPr lang="en-GB" dirty="0" smtClean="0">
                <a:solidFill>
                  <a:schemeClr val="bg1"/>
                </a:solidFill>
              </a:rPr>
              <a:t>She glanced over Jessie’s shoulder just long enough to get the final answer to the question. Then, she figured out the rest of the problem on her own.</a:t>
            </a:r>
          </a:p>
          <a:p>
            <a:pPr>
              <a:defRPr/>
            </a:pPr>
            <a:endParaRPr lang="en-GB" dirty="0" smtClean="0">
              <a:solidFill>
                <a:schemeClr val="bg1"/>
              </a:solidFill>
            </a:endParaRPr>
          </a:p>
          <a:p>
            <a:pPr indent="0">
              <a:buFontTx/>
              <a:buNone/>
              <a:defRPr/>
            </a:pPr>
            <a:r>
              <a:rPr lang="en-GB" i="1" dirty="0" smtClean="0">
                <a:solidFill>
                  <a:srgbClr val="FFC000"/>
                </a:solidFill>
              </a:rPr>
              <a:t>Google</a:t>
            </a:r>
            <a:r>
              <a:rPr lang="en-GB" dirty="0" smtClean="0">
                <a:solidFill>
                  <a:srgbClr val="FFC000"/>
                </a:solidFill>
              </a:rPr>
              <a:t> ‘ethical dilemmas for students’ for more ...</a:t>
            </a:r>
            <a:endParaRPr lang="en-GB" dirty="0">
              <a:solidFill>
                <a:srgbClr val="FFC0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p:cNvPicPr>
            <a:picLocks noChangeAspect="1" noChangeArrowheads="1"/>
          </p:cNvPicPr>
          <p:nvPr/>
        </p:nvPicPr>
        <p:blipFill>
          <a:blip r:embed="rId2"/>
          <a:srcRect/>
          <a:stretch>
            <a:fillRect/>
          </a:stretch>
        </p:blipFill>
        <p:spPr bwMode="auto">
          <a:xfrm>
            <a:off x="357188" y="142875"/>
            <a:ext cx="8429625" cy="65008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p:txBody>
          <a:bodyPr/>
          <a:lstStyle/>
          <a:p>
            <a:endParaRPr lang="en-US" smtClean="0"/>
          </a:p>
        </p:txBody>
      </p:sp>
      <p:pic>
        <p:nvPicPr>
          <p:cNvPr id="46082" name="Picture 4" descr="Pearson Longman"/>
          <p:cNvPicPr>
            <a:picLocks noGrp="1" noChangeAspect="1" noChangeArrowheads="1"/>
          </p:cNvPicPr>
          <p:nvPr>
            <p:ph idx="1"/>
          </p:nvPr>
        </p:nvPicPr>
        <p:blipFill>
          <a:blip r:embed="rId2"/>
          <a:srcRect/>
          <a:stretch>
            <a:fillRect/>
          </a:stretch>
        </p:blipFill>
        <p:spPr>
          <a:xfrm>
            <a:off x="8208963" y="5789613"/>
            <a:ext cx="935037" cy="1068387"/>
          </a:xfrm>
        </p:spPr>
      </p:pic>
      <p:pic>
        <p:nvPicPr>
          <p:cNvPr id="5" name="Picture 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9379" name="Picture 3"/>
          <p:cNvPicPr>
            <a:picLocks noChangeAspect="1" noChangeArrowheads="1"/>
          </p:cNvPicPr>
          <p:nvPr/>
        </p:nvPicPr>
        <p:blipFill>
          <a:blip r:embed="rId3"/>
          <a:srcRect/>
          <a:stretch>
            <a:fillRect/>
          </a:stretch>
        </p:blipFill>
        <p:spPr bwMode="auto">
          <a:xfrm>
            <a:off x="4500563" y="1500188"/>
            <a:ext cx="4643437" cy="3068637"/>
          </a:xfrm>
          <a:prstGeom prst="rect">
            <a:avLst/>
          </a:prstGeom>
          <a:noFill/>
          <a:ln w="9525">
            <a:noFill/>
            <a:miter lim="800000"/>
            <a:headEnd/>
            <a:tailEnd/>
          </a:ln>
        </p:spPr>
      </p:pic>
      <p:pic>
        <p:nvPicPr>
          <p:cNvPr id="229380" name="Picture 4"/>
          <p:cNvPicPr>
            <a:picLocks noChangeAspect="1" noChangeArrowheads="1"/>
          </p:cNvPicPr>
          <p:nvPr/>
        </p:nvPicPr>
        <p:blipFill>
          <a:blip r:embed="rId4"/>
          <a:srcRect/>
          <a:stretch>
            <a:fillRect/>
          </a:stretch>
        </p:blipFill>
        <p:spPr bwMode="auto">
          <a:xfrm>
            <a:off x="0" y="0"/>
            <a:ext cx="4500563" cy="6858000"/>
          </a:xfrm>
          <a:prstGeom prst="rect">
            <a:avLst/>
          </a:prstGeom>
          <a:noFill/>
          <a:ln w="9525">
            <a:noFill/>
            <a:miter lim="800000"/>
            <a:headEnd/>
            <a:tailEnd/>
          </a:ln>
        </p:spPr>
      </p:pic>
      <p:pic>
        <p:nvPicPr>
          <p:cNvPr id="47107" name="Picture 4" descr="Pearson Longman"/>
          <p:cNvPicPr>
            <a:picLocks noChangeAspect="1" noChangeArrowheads="1"/>
          </p:cNvPicPr>
          <p:nvPr/>
        </p:nvPicPr>
        <p:blipFill>
          <a:blip r:embed="rId5"/>
          <a:srcRect/>
          <a:stretch>
            <a:fillRect/>
          </a:stretch>
        </p:blipFill>
        <p:spPr bwMode="auto">
          <a:xfrm>
            <a:off x="8207375" y="5791200"/>
            <a:ext cx="936625" cy="1066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29379"/>
                                        </p:tgtEl>
                                        <p:attrNameLst>
                                          <p:attrName>style.visibility</p:attrName>
                                        </p:attrNameLst>
                                      </p:cBhvr>
                                      <p:to>
                                        <p:strVal val="visible"/>
                                      </p:to>
                                    </p:set>
                                    <p:anim calcmode="lin" valueType="num">
                                      <p:cBhvr>
                                        <p:cTn id="7" dur="2000" fill="hold"/>
                                        <p:tgtEl>
                                          <p:spTgt spid="229379"/>
                                        </p:tgtEl>
                                        <p:attrNameLst>
                                          <p:attrName>ppt_w</p:attrName>
                                        </p:attrNameLst>
                                      </p:cBhvr>
                                      <p:tavLst>
                                        <p:tav tm="0">
                                          <p:val>
                                            <p:fltVal val="0"/>
                                          </p:val>
                                        </p:tav>
                                        <p:tav tm="100000">
                                          <p:val>
                                            <p:strVal val="#ppt_w"/>
                                          </p:val>
                                        </p:tav>
                                      </p:tavLst>
                                    </p:anim>
                                    <p:anim calcmode="lin" valueType="num">
                                      <p:cBhvr>
                                        <p:cTn id="8" dur="2000" fill="hold"/>
                                        <p:tgtEl>
                                          <p:spTgt spid="229379"/>
                                        </p:tgtEl>
                                        <p:attrNameLst>
                                          <p:attrName>ppt_h</p:attrName>
                                        </p:attrNameLst>
                                      </p:cBhvr>
                                      <p:tavLst>
                                        <p:tav tm="0">
                                          <p:val>
                                            <p:fltVal val="0"/>
                                          </p:val>
                                        </p:tav>
                                        <p:tav tm="100000">
                                          <p:val>
                                            <p:strVal val="#ppt_h"/>
                                          </p:val>
                                        </p:tav>
                                      </p:tavLst>
                                    </p:anim>
                                    <p:animEffect transition="in" filter="fade">
                                      <p:cBhvr>
                                        <p:cTn id="9" dur="2000"/>
                                        <p:tgtEl>
                                          <p:spTgt spid="22937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229380"/>
                                        </p:tgtEl>
                                        <p:attrNameLst>
                                          <p:attrName>style.visibility</p:attrName>
                                        </p:attrNameLst>
                                      </p:cBhvr>
                                      <p:to>
                                        <p:strVal val="visible"/>
                                      </p:to>
                                    </p:set>
                                    <p:anim calcmode="lin" valueType="num">
                                      <p:cBhvr>
                                        <p:cTn id="14" dur="2000" fill="hold"/>
                                        <p:tgtEl>
                                          <p:spTgt spid="229380"/>
                                        </p:tgtEl>
                                        <p:attrNameLst>
                                          <p:attrName>ppt_w</p:attrName>
                                        </p:attrNameLst>
                                      </p:cBhvr>
                                      <p:tavLst>
                                        <p:tav tm="0">
                                          <p:val>
                                            <p:fltVal val="0"/>
                                          </p:val>
                                        </p:tav>
                                        <p:tav tm="100000">
                                          <p:val>
                                            <p:strVal val="#ppt_w"/>
                                          </p:val>
                                        </p:tav>
                                      </p:tavLst>
                                    </p:anim>
                                    <p:anim calcmode="lin" valueType="num">
                                      <p:cBhvr>
                                        <p:cTn id="15" dur="2000" fill="hold"/>
                                        <p:tgtEl>
                                          <p:spTgt spid="229380"/>
                                        </p:tgtEl>
                                        <p:attrNameLst>
                                          <p:attrName>ppt_h</p:attrName>
                                        </p:attrNameLst>
                                      </p:cBhvr>
                                      <p:tavLst>
                                        <p:tav tm="0">
                                          <p:val>
                                            <p:fltVal val="0"/>
                                          </p:val>
                                        </p:tav>
                                        <p:tav tm="100000">
                                          <p:val>
                                            <p:strVal val="#ppt_h"/>
                                          </p:val>
                                        </p:tav>
                                      </p:tavLst>
                                    </p:anim>
                                    <p:animEffect transition="in" filter="fade">
                                      <p:cBhvr>
                                        <p:cTn id="16" dur="2000"/>
                                        <p:tgtEl>
                                          <p:spTgt spid="2293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lstStyle/>
          <a:p>
            <a:endParaRPr lang="en-US" smtClean="0"/>
          </a:p>
        </p:txBody>
      </p:sp>
      <p:pic>
        <p:nvPicPr>
          <p:cNvPr id="5" name="Content Placeholder 4" descr="Opps Up Int 10.jpeg"/>
          <p:cNvPicPr>
            <a:picLocks noGrp="1" noChangeAspect="1"/>
          </p:cNvPicPr>
          <p:nvPr>
            <p:ph idx="1"/>
          </p:nvPr>
        </p:nvPicPr>
        <p:blipFill>
          <a:blip r:embed="rId2"/>
          <a:srcRect/>
          <a:stretch>
            <a:fillRect/>
          </a:stretch>
        </p:blipFill>
        <p:spPr>
          <a:xfrm>
            <a:off x="0" y="0"/>
            <a:ext cx="4500563" cy="6858000"/>
          </a:xfrm>
        </p:spPr>
      </p:pic>
      <p:pic>
        <p:nvPicPr>
          <p:cNvPr id="49155" name="Picture 4" descr="Pearson Longman"/>
          <p:cNvPicPr>
            <a:picLocks noChangeAspect="1" noChangeArrowheads="1"/>
          </p:cNvPicPr>
          <p:nvPr/>
        </p:nvPicPr>
        <p:blipFill>
          <a:blip r:embed="rId3"/>
          <a:srcRect/>
          <a:stretch>
            <a:fillRect/>
          </a:stretch>
        </p:blipFill>
        <p:spPr bwMode="auto">
          <a:xfrm>
            <a:off x="8207375" y="5791200"/>
            <a:ext cx="936625" cy="1066800"/>
          </a:xfrm>
          <a:prstGeom prst="rect">
            <a:avLst/>
          </a:prstGeom>
          <a:noFill/>
          <a:ln w="9525">
            <a:noFill/>
            <a:miter lim="800000"/>
            <a:headEnd/>
            <a:tailEnd/>
          </a:ln>
        </p:spPr>
      </p:pic>
      <p:pic>
        <p:nvPicPr>
          <p:cNvPr id="6" name="Picture 5" descr="Opps Up Int 11.jpeg"/>
          <p:cNvPicPr>
            <a:picLocks noChangeAspect="1"/>
          </p:cNvPicPr>
          <p:nvPr/>
        </p:nvPicPr>
        <p:blipFill>
          <a:blip r:embed="rId4"/>
          <a:srcRect/>
          <a:stretch>
            <a:fillRect/>
          </a:stretch>
        </p:blipFill>
        <p:spPr bwMode="auto">
          <a:xfrm>
            <a:off x="539750" y="3789363"/>
            <a:ext cx="3563938" cy="2720975"/>
          </a:xfrm>
          <a:prstGeom prst="rect">
            <a:avLst/>
          </a:prstGeom>
          <a:noFill/>
          <a:ln w="9525">
            <a:noFill/>
            <a:miter lim="800000"/>
            <a:headEnd/>
            <a:tailEnd/>
          </a:ln>
        </p:spPr>
      </p:pic>
      <p:pic>
        <p:nvPicPr>
          <p:cNvPr id="7" name="Picture 6" descr="Opps Up Int 12.jpeg"/>
          <p:cNvPicPr>
            <a:picLocks noChangeAspect="1"/>
          </p:cNvPicPr>
          <p:nvPr/>
        </p:nvPicPr>
        <p:blipFill>
          <a:blip r:embed="rId5"/>
          <a:srcRect/>
          <a:stretch>
            <a:fillRect/>
          </a:stretch>
        </p:blipFill>
        <p:spPr bwMode="auto">
          <a:xfrm>
            <a:off x="4500563" y="0"/>
            <a:ext cx="4643437" cy="6858000"/>
          </a:xfrm>
          <a:prstGeom prst="rect">
            <a:avLst/>
          </a:prstGeom>
          <a:noFill/>
          <a:ln w="9525">
            <a:noFill/>
            <a:miter lim="800000"/>
            <a:headEnd/>
            <a:tailEnd/>
          </a:ln>
        </p:spPr>
      </p:pic>
      <p:pic>
        <p:nvPicPr>
          <p:cNvPr id="8" name="Picture 7" descr="Opps Up Int 12extract.jpeg"/>
          <p:cNvPicPr>
            <a:picLocks noChangeAspect="1"/>
          </p:cNvPicPr>
          <p:nvPr/>
        </p:nvPicPr>
        <p:blipFill>
          <a:blip r:embed="rId6" cstate="print">
            <a:duotone>
              <a:prstClr val="black"/>
              <a:schemeClr val="accent4">
                <a:tint val="45000"/>
                <a:satMod val="400000"/>
              </a:schemeClr>
            </a:duotone>
          </a:blip>
          <a:stretch>
            <a:fillRect/>
          </a:stretch>
        </p:blipFill>
        <p:spPr>
          <a:xfrm>
            <a:off x="4429124" y="4572008"/>
            <a:ext cx="4714876" cy="191453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strVal val="#ppt_w*0.70"/>
                                          </p:val>
                                        </p:tav>
                                        <p:tav tm="100000">
                                          <p:val>
                                            <p:strVal val="#ppt_w"/>
                                          </p:val>
                                        </p:tav>
                                      </p:tavLst>
                                    </p:anim>
                                    <p:anim calcmode="lin" valueType="num">
                                      <p:cBhvr>
                                        <p:cTn id="22" dur="1000" fill="hold"/>
                                        <p:tgtEl>
                                          <p:spTgt spid="7"/>
                                        </p:tgtEl>
                                        <p:attrNameLst>
                                          <p:attrName>ppt_h</p:attrName>
                                        </p:attrNameLst>
                                      </p:cBhvr>
                                      <p:tavLst>
                                        <p:tav tm="0">
                                          <p:val>
                                            <p:strVal val="#ppt_h"/>
                                          </p:val>
                                        </p:tav>
                                        <p:tav tm="100000">
                                          <p:val>
                                            <p:strVal val="#ppt_h"/>
                                          </p:val>
                                        </p:tav>
                                      </p:tavLst>
                                    </p:anim>
                                    <p:animEffect transition="in" filter="fade">
                                      <p:cBhvr>
                                        <p:cTn id="23" dur="10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a:xfrm>
            <a:off x="457200" y="274638"/>
            <a:ext cx="8229600" cy="490537"/>
          </a:xfrm>
        </p:spPr>
        <p:txBody>
          <a:bodyPr/>
          <a:lstStyle/>
          <a:p>
            <a:pPr eaLnBrk="1" hangingPunct="1"/>
            <a:r>
              <a:rPr lang="en-GB" sz="4000" b="1" smtClean="0">
                <a:solidFill>
                  <a:srgbClr val="FFFF00"/>
                </a:solidFill>
              </a:rPr>
              <a:t>Cognitive skills</a:t>
            </a:r>
          </a:p>
        </p:txBody>
      </p:sp>
      <p:sp>
        <p:nvSpPr>
          <p:cNvPr id="4" name="TextBox 3"/>
          <p:cNvSpPr txBox="1">
            <a:spLocks noChangeArrowheads="1"/>
          </p:cNvSpPr>
          <p:nvPr/>
        </p:nvSpPr>
        <p:spPr bwMode="auto">
          <a:xfrm>
            <a:off x="857250" y="1785938"/>
            <a:ext cx="7500938" cy="2554287"/>
          </a:xfrm>
          <a:prstGeom prst="rect">
            <a:avLst/>
          </a:prstGeom>
          <a:noFill/>
          <a:ln w="9525">
            <a:noFill/>
            <a:miter lim="800000"/>
            <a:headEnd/>
            <a:tailEnd/>
          </a:ln>
        </p:spPr>
        <p:txBody>
          <a:bodyPr>
            <a:spAutoFit/>
          </a:bodyPr>
          <a:lstStyle/>
          <a:p>
            <a:pPr>
              <a:buFont typeface="Arial" charset="0"/>
              <a:buChar char="•"/>
              <a:tabLst>
                <a:tab pos="182563" algn="l"/>
              </a:tabLst>
            </a:pPr>
            <a:r>
              <a:rPr lang="en-GB" sz="3200">
                <a:solidFill>
                  <a:schemeClr val="bg1"/>
                </a:solidFill>
              </a:rPr>
              <a:t>Memory – storage 	and recall</a:t>
            </a:r>
          </a:p>
          <a:p>
            <a:pPr>
              <a:buFont typeface="Arial" charset="0"/>
              <a:buChar char="•"/>
              <a:tabLst>
                <a:tab pos="182563" algn="l"/>
              </a:tabLst>
            </a:pPr>
            <a:r>
              <a:rPr lang="en-GB" sz="3200">
                <a:solidFill>
                  <a:schemeClr val="bg1"/>
                </a:solidFill>
              </a:rPr>
              <a:t>Simple mathematical- logical reasoning</a:t>
            </a:r>
          </a:p>
          <a:p>
            <a:pPr>
              <a:buFont typeface="Arial" charset="0"/>
              <a:buChar char="•"/>
              <a:tabLst>
                <a:tab pos="182563" algn="l"/>
              </a:tabLst>
            </a:pPr>
            <a:r>
              <a:rPr lang="en-GB" sz="3200">
                <a:solidFill>
                  <a:schemeClr val="bg1"/>
                </a:solidFill>
              </a:rPr>
              <a:t>Visual perception</a:t>
            </a:r>
          </a:p>
          <a:p>
            <a:pPr>
              <a:buFont typeface="Arial" charset="0"/>
              <a:buChar char="•"/>
              <a:tabLst>
                <a:tab pos="182563" algn="l"/>
              </a:tabLst>
            </a:pPr>
            <a:endParaRPr lang="en-GB" sz="3200">
              <a:solidFill>
                <a:schemeClr val="bg1"/>
              </a:solidFill>
            </a:endParaRPr>
          </a:p>
          <a:p>
            <a:pPr>
              <a:tabLst>
                <a:tab pos="182563" algn="l"/>
              </a:tabLst>
            </a:pPr>
            <a:r>
              <a:rPr lang="en-GB" sz="3200">
                <a:solidFill>
                  <a:schemeClr val="bg1"/>
                </a:solidFill>
              </a:rPr>
              <a:t>etc, etc, etc....</a:t>
            </a:r>
          </a:p>
        </p:txBody>
      </p:sp>
      <p:pic>
        <p:nvPicPr>
          <p:cNvPr id="50179" name="Picture 4" descr="Pearson Longman"/>
          <p:cNvPicPr>
            <a:picLocks noChangeAspect="1" noChangeArrowheads="1"/>
          </p:cNvPicPr>
          <p:nvPr/>
        </p:nvPicPr>
        <p:blipFill>
          <a:blip r:embed="rId3"/>
          <a:srcRect/>
          <a:stretch>
            <a:fillRect/>
          </a:stretch>
        </p:blipFill>
        <p:spPr bwMode="auto">
          <a:xfrm>
            <a:off x="8207375" y="5791200"/>
            <a:ext cx="936625" cy="1066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wipe(left)">
                                      <p:cBhvr>
                                        <p:cTn id="2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p:txBody>
          <a:bodyPr/>
          <a:lstStyle/>
          <a:p>
            <a:r>
              <a:rPr lang="en-GB" sz="4000" b="1" smtClean="0">
                <a:solidFill>
                  <a:srgbClr val="FFFF00"/>
                </a:solidFill>
                <a:cs typeface="Times New Roman" pitchFamily="18" charset="0"/>
              </a:rPr>
              <a:t>Vocabulary Storage Techniques</a:t>
            </a:r>
            <a:endParaRPr lang="en-GB" sz="4000" smtClean="0">
              <a:solidFill>
                <a:srgbClr val="FFFF00"/>
              </a:solidFill>
              <a:cs typeface="Times New Roman" pitchFamily="18" charset="0"/>
            </a:endParaRPr>
          </a:p>
        </p:txBody>
      </p:sp>
      <p:sp>
        <p:nvSpPr>
          <p:cNvPr id="52226" name="Rectangle 3"/>
          <p:cNvSpPr>
            <a:spLocks noGrp="1" noChangeArrowheads="1"/>
          </p:cNvSpPr>
          <p:nvPr>
            <p:ph type="body" idx="1"/>
          </p:nvPr>
        </p:nvSpPr>
        <p:spPr>
          <a:xfrm>
            <a:off x="457200" y="1371600"/>
            <a:ext cx="3810000" cy="4876800"/>
          </a:xfrm>
        </p:spPr>
        <p:txBody>
          <a:bodyPr/>
          <a:lstStyle/>
          <a:p>
            <a:r>
              <a:rPr lang="en-GB" b="1" smtClean="0">
                <a:solidFill>
                  <a:srgbClr val="FFC000"/>
                </a:solidFill>
                <a:cs typeface="Times New Roman" pitchFamily="18" charset="0"/>
              </a:rPr>
              <a:t>Word Webs</a:t>
            </a:r>
          </a:p>
          <a:p>
            <a:endParaRPr lang="en-GB" b="1" smtClean="0"/>
          </a:p>
        </p:txBody>
      </p:sp>
      <p:sp>
        <p:nvSpPr>
          <p:cNvPr id="52227" name="Text Box 7"/>
          <p:cNvSpPr txBox="1">
            <a:spLocks noChangeArrowheads="1"/>
          </p:cNvSpPr>
          <p:nvPr/>
        </p:nvSpPr>
        <p:spPr bwMode="auto">
          <a:xfrm>
            <a:off x="1524000" y="3429000"/>
            <a:ext cx="1295400" cy="528638"/>
          </a:xfrm>
          <a:prstGeom prst="rect">
            <a:avLst/>
          </a:prstGeom>
          <a:noFill/>
          <a:ln w="9525">
            <a:solidFill>
              <a:srgbClr val="FF00FF"/>
            </a:solidFill>
            <a:miter lim="800000"/>
            <a:headEnd/>
            <a:tailEnd/>
          </a:ln>
        </p:spPr>
        <p:txBody>
          <a:bodyPr>
            <a:spAutoFit/>
          </a:bodyPr>
          <a:lstStyle/>
          <a:p>
            <a:pPr>
              <a:spcBef>
                <a:spcPct val="50000"/>
              </a:spcBef>
            </a:pPr>
            <a:r>
              <a:rPr lang="en-GB" sz="2800" b="1">
                <a:solidFill>
                  <a:schemeClr val="bg1"/>
                </a:solidFill>
              </a:rPr>
              <a:t>FOOD</a:t>
            </a:r>
          </a:p>
        </p:txBody>
      </p:sp>
      <p:sp>
        <p:nvSpPr>
          <p:cNvPr id="52228" name="Text Box 8"/>
          <p:cNvSpPr txBox="1">
            <a:spLocks noChangeArrowheads="1"/>
          </p:cNvSpPr>
          <p:nvPr/>
        </p:nvSpPr>
        <p:spPr bwMode="auto">
          <a:xfrm>
            <a:off x="457200" y="4419600"/>
            <a:ext cx="990600" cy="519113"/>
          </a:xfrm>
          <a:prstGeom prst="rect">
            <a:avLst/>
          </a:prstGeom>
          <a:noFill/>
          <a:ln w="9525">
            <a:noFill/>
            <a:miter lim="800000"/>
            <a:headEnd/>
            <a:tailEnd/>
          </a:ln>
        </p:spPr>
        <p:txBody>
          <a:bodyPr>
            <a:spAutoFit/>
          </a:bodyPr>
          <a:lstStyle/>
          <a:p>
            <a:pPr>
              <a:spcBef>
                <a:spcPct val="50000"/>
              </a:spcBef>
            </a:pPr>
            <a:r>
              <a:rPr lang="en-GB" sz="2800" b="1">
                <a:solidFill>
                  <a:schemeClr val="bg1"/>
                </a:solidFill>
              </a:rPr>
              <a:t>Fruit</a:t>
            </a:r>
          </a:p>
        </p:txBody>
      </p:sp>
      <p:sp>
        <p:nvSpPr>
          <p:cNvPr id="52229" name="Text Box 9"/>
          <p:cNvSpPr txBox="1">
            <a:spLocks noChangeArrowheads="1"/>
          </p:cNvSpPr>
          <p:nvPr/>
        </p:nvSpPr>
        <p:spPr bwMode="auto">
          <a:xfrm>
            <a:off x="533400" y="2209800"/>
            <a:ext cx="2109788" cy="523875"/>
          </a:xfrm>
          <a:prstGeom prst="rect">
            <a:avLst/>
          </a:prstGeom>
          <a:noFill/>
          <a:ln w="9525">
            <a:noFill/>
            <a:miter lim="800000"/>
            <a:headEnd/>
            <a:tailEnd/>
          </a:ln>
        </p:spPr>
        <p:txBody>
          <a:bodyPr>
            <a:spAutoFit/>
          </a:bodyPr>
          <a:lstStyle/>
          <a:p>
            <a:pPr>
              <a:spcBef>
                <a:spcPct val="50000"/>
              </a:spcBef>
            </a:pPr>
            <a:r>
              <a:rPr lang="en-GB" sz="2800" b="1">
                <a:solidFill>
                  <a:schemeClr val="bg1"/>
                </a:solidFill>
              </a:rPr>
              <a:t>Vegetables</a:t>
            </a:r>
          </a:p>
        </p:txBody>
      </p:sp>
      <p:sp>
        <p:nvSpPr>
          <p:cNvPr id="52230" name="Text Box 10"/>
          <p:cNvSpPr txBox="1">
            <a:spLocks noChangeArrowheads="1"/>
          </p:cNvSpPr>
          <p:nvPr/>
        </p:nvSpPr>
        <p:spPr bwMode="auto">
          <a:xfrm>
            <a:off x="3071813" y="2743200"/>
            <a:ext cx="1195387" cy="523875"/>
          </a:xfrm>
          <a:prstGeom prst="rect">
            <a:avLst/>
          </a:prstGeom>
          <a:noFill/>
          <a:ln w="9525">
            <a:noFill/>
            <a:miter lim="800000"/>
            <a:headEnd/>
            <a:tailEnd/>
          </a:ln>
        </p:spPr>
        <p:txBody>
          <a:bodyPr>
            <a:spAutoFit/>
          </a:bodyPr>
          <a:lstStyle/>
          <a:p>
            <a:pPr>
              <a:spcBef>
                <a:spcPct val="50000"/>
              </a:spcBef>
            </a:pPr>
            <a:r>
              <a:rPr lang="en-GB" sz="2800" b="1">
                <a:solidFill>
                  <a:schemeClr val="bg1"/>
                </a:solidFill>
              </a:rPr>
              <a:t>Meat</a:t>
            </a:r>
          </a:p>
        </p:txBody>
      </p:sp>
      <p:sp>
        <p:nvSpPr>
          <p:cNvPr id="52231" name="Line 11"/>
          <p:cNvSpPr>
            <a:spLocks noChangeShapeType="1"/>
          </p:cNvSpPr>
          <p:nvPr/>
        </p:nvSpPr>
        <p:spPr bwMode="auto">
          <a:xfrm flipH="1" flipV="1">
            <a:off x="1524000" y="2743200"/>
            <a:ext cx="304800" cy="685800"/>
          </a:xfrm>
          <a:prstGeom prst="line">
            <a:avLst/>
          </a:prstGeom>
          <a:noFill/>
          <a:ln w="9525">
            <a:solidFill>
              <a:schemeClr val="bg1"/>
            </a:solidFill>
            <a:round/>
            <a:headEnd/>
            <a:tailEnd/>
          </a:ln>
        </p:spPr>
        <p:txBody>
          <a:bodyPr/>
          <a:lstStyle/>
          <a:p>
            <a:endParaRPr lang="en-US"/>
          </a:p>
        </p:txBody>
      </p:sp>
      <p:sp>
        <p:nvSpPr>
          <p:cNvPr id="52232" name="Line 12"/>
          <p:cNvSpPr>
            <a:spLocks noChangeShapeType="1"/>
          </p:cNvSpPr>
          <p:nvPr/>
        </p:nvSpPr>
        <p:spPr bwMode="auto">
          <a:xfrm flipH="1">
            <a:off x="1295400" y="3962400"/>
            <a:ext cx="762000" cy="533400"/>
          </a:xfrm>
          <a:prstGeom prst="line">
            <a:avLst/>
          </a:prstGeom>
          <a:noFill/>
          <a:ln w="9525">
            <a:solidFill>
              <a:schemeClr val="bg1"/>
            </a:solidFill>
            <a:round/>
            <a:headEnd/>
            <a:tailEnd/>
          </a:ln>
        </p:spPr>
        <p:txBody>
          <a:bodyPr/>
          <a:lstStyle/>
          <a:p>
            <a:endParaRPr lang="en-US"/>
          </a:p>
        </p:txBody>
      </p:sp>
      <p:sp>
        <p:nvSpPr>
          <p:cNvPr id="52233" name="Line 13"/>
          <p:cNvSpPr>
            <a:spLocks noChangeShapeType="1"/>
          </p:cNvSpPr>
          <p:nvPr/>
        </p:nvSpPr>
        <p:spPr bwMode="auto">
          <a:xfrm flipV="1">
            <a:off x="2819400" y="3276600"/>
            <a:ext cx="685800" cy="457200"/>
          </a:xfrm>
          <a:prstGeom prst="line">
            <a:avLst/>
          </a:prstGeom>
          <a:noFill/>
          <a:ln w="9525">
            <a:solidFill>
              <a:schemeClr val="bg1"/>
            </a:solidFill>
            <a:round/>
            <a:headEnd/>
            <a:tailEnd/>
          </a:ln>
        </p:spPr>
        <p:txBody>
          <a:bodyPr/>
          <a:lstStyle/>
          <a:p>
            <a:endParaRPr lang="en-US"/>
          </a:p>
        </p:txBody>
      </p:sp>
      <p:sp>
        <p:nvSpPr>
          <p:cNvPr id="38926" name="Text Box 14"/>
          <p:cNvSpPr txBox="1">
            <a:spLocks noChangeArrowheads="1"/>
          </p:cNvSpPr>
          <p:nvPr/>
        </p:nvSpPr>
        <p:spPr bwMode="auto">
          <a:xfrm>
            <a:off x="4876800" y="1371600"/>
            <a:ext cx="3810000" cy="2043113"/>
          </a:xfrm>
          <a:prstGeom prst="rect">
            <a:avLst/>
          </a:prstGeom>
          <a:noFill/>
          <a:ln w="9525">
            <a:noFill/>
            <a:miter lim="800000"/>
            <a:headEnd/>
            <a:tailEnd/>
          </a:ln>
        </p:spPr>
        <p:txBody>
          <a:bodyPr>
            <a:spAutoFit/>
          </a:bodyPr>
          <a:lstStyle/>
          <a:p>
            <a:pPr>
              <a:spcBef>
                <a:spcPct val="50000"/>
              </a:spcBef>
              <a:buFontTx/>
              <a:buChar char="•"/>
            </a:pPr>
            <a:r>
              <a:rPr lang="en-GB" sz="3200" b="1">
                <a:solidFill>
                  <a:schemeClr val="bg1"/>
                </a:solidFill>
                <a:cs typeface="Times New Roman" pitchFamily="18" charset="0"/>
              </a:rPr>
              <a:t> </a:t>
            </a:r>
            <a:r>
              <a:rPr lang="en-GB" sz="3200" b="1">
                <a:solidFill>
                  <a:srgbClr val="FFC000"/>
                </a:solidFill>
                <a:cs typeface="Times New Roman" pitchFamily="18" charset="0"/>
              </a:rPr>
              <a:t>Categorising</a:t>
            </a:r>
          </a:p>
          <a:p>
            <a:pPr>
              <a:spcBef>
                <a:spcPct val="50000"/>
              </a:spcBef>
            </a:pPr>
            <a:r>
              <a:rPr lang="en-GB" sz="3200" u="sng">
                <a:solidFill>
                  <a:schemeClr val="bg1"/>
                </a:solidFill>
              </a:rPr>
              <a:t>Geography words</a:t>
            </a:r>
          </a:p>
          <a:p>
            <a:pPr>
              <a:spcBef>
                <a:spcPct val="50000"/>
              </a:spcBef>
            </a:pPr>
            <a:endParaRPr lang="en-GB" sz="3200" b="1">
              <a:cs typeface="Times New Roman" pitchFamily="18" charset="0"/>
            </a:endParaRPr>
          </a:p>
        </p:txBody>
      </p:sp>
      <p:graphicFrame>
        <p:nvGraphicFramePr>
          <p:cNvPr id="38936" name="Group 24"/>
          <p:cNvGraphicFramePr>
            <a:graphicFrameLocks noGrp="1"/>
          </p:cNvGraphicFramePr>
          <p:nvPr/>
        </p:nvGraphicFramePr>
        <p:xfrm>
          <a:off x="4876800" y="2895600"/>
          <a:ext cx="3733800" cy="2641600"/>
        </p:xfrm>
        <a:graphic>
          <a:graphicData uri="http://schemas.openxmlformats.org/drawingml/2006/table">
            <a:tbl>
              <a:tblPr/>
              <a:tblGrid>
                <a:gridCol w="1866900"/>
                <a:gridCol w="1866900"/>
              </a:tblGrid>
              <a:tr h="2641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sng" strike="noStrike" cap="none" normalizeH="0" baseline="0" dirty="0" smtClean="0">
                          <a:ln>
                            <a:noFill/>
                          </a:ln>
                          <a:solidFill>
                            <a:schemeClr val="bg1"/>
                          </a:solidFill>
                          <a:effectLst/>
                          <a:latin typeface="Arial" charset="0"/>
                        </a:rPr>
                        <a:t>Land</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bg1"/>
                          </a:solidFill>
                          <a:effectLst/>
                          <a:latin typeface="Arial" charset="0"/>
                        </a:rPr>
                        <a:t>mountain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bg1"/>
                          </a:solidFill>
                          <a:effectLst/>
                          <a:latin typeface="Arial" charset="0"/>
                        </a:rPr>
                        <a:t>forest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bg1"/>
                          </a:solidFill>
                          <a:effectLst/>
                          <a:latin typeface="Arial" charset="0"/>
                        </a:rPr>
                        <a:t>hill</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bg1"/>
                          </a:solidFill>
                          <a:effectLst/>
                          <a:latin typeface="Arial" charset="0"/>
                        </a:rPr>
                        <a:t>desert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sng" strike="noStrike" cap="none" normalizeH="0" baseline="0" dirty="0" smtClean="0">
                          <a:ln>
                            <a:noFill/>
                          </a:ln>
                          <a:solidFill>
                            <a:schemeClr val="bg1"/>
                          </a:solidFill>
                          <a:effectLst/>
                          <a:latin typeface="Arial" charset="0"/>
                        </a:rPr>
                        <a:t>Water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bg1"/>
                          </a:solidFill>
                          <a:effectLst/>
                          <a:latin typeface="Arial" charset="0"/>
                        </a:rPr>
                        <a:t>river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bg1"/>
                          </a:solidFill>
                          <a:effectLst/>
                          <a:latin typeface="Arial" charset="0"/>
                        </a:rPr>
                        <a:t>sea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bg1"/>
                          </a:solidFill>
                          <a:effectLst/>
                          <a:latin typeface="Arial" charset="0"/>
                        </a:rPr>
                        <a:t>ocean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bg1"/>
                          </a:solidFill>
                          <a:effectLst/>
                          <a:latin typeface="Arial" charset="0"/>
                        </a:rPr>
                        <a:t>lake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2243" name="Line 25"/>
          <p:cNvSpPr>
            <a:spLocks noChangeShapeType="1"/>
          </p:cNvSpPr>
          <p:nvPr/>
        </p:nvSpPr>
        <p:spPr bwMode="auto">
          <a:xfrm>
            <a:off x="4343400" y="1295400"/>
            <a:ext cx="0" cy="4953000"/>
          </a:xfrm>
          <a:prstGeom prst="line">
            <a:avLst/>
          </a:prstGeom>
          <a:noFill/>
          <a:ln w="9525">
            <a:solidFill>
              <a:srgbClr val="FF00FF"/>
            </a:solidFill>
            <a:round/>
            <a:headEnd/>
            <a:tailEnd/>
          </a:ln>
        </p:spPr>
        <p:txBody>
          <a:bodyPr/>
          <a:lstStyle/>
          <a:p>
            <a:endParaRPr lang="en-US"/>
          </a:p>
        </p:txBody>
      </p:sp>
      <p:sp>
        <p:nvSpPr>
          <p:cNvPr id="52244" name="Line 26"/>
          <p:cNvSpPr>
            <a:spLocks noChangeShapeType="1"/>
          </p:cNvSpPr>
          <p:nvPr/>
        </p:nvSpPr>
        <p:spPr bwMode="auto">
          <a:xfrm>
            <a:off x="2590800" y="3962400"/>
            <a:ext cx="457200" cy="990600"/>
          </a:xfrm>
          <a:prstGeom prst="line">
            <a:avLst/>
          </a:prstGeom>
          <a:noFill/>
          <a:ln w="9525">
            <a:solidFill>
              <a:schemeClr val="bg1"/>
            </a:solidFill>
            <a:round/>
            <a:headEnd/>
            <a:tailEnd/>
          </a:ln>
        </p:spPr>
        <p:txBody>
          <a:bodyPr/>
          <a:lstStyle/>
          <a:p>
            <a:endParaRPr lang="en-US"/>
          </a:p>
        </p:txBody>
      </p:sp>
      <p:sp>
        <p:nvSpPr>
          <p:cNvPr id="52245" name="Text Box 27"/>
          <p:cNvSpPr txBox="1">
            <a:spLocks noChangeArrowheads="1"/>
          </p:cNvSpPr>
          <p:nvPr/>
        </p:nvSpPr>
        <p:spPr bwMode="auto">
          <a:xfrm>
            <a:off x="2357438" y="4929188"/>
            <a:ext cx="1524000" cy="523875"/>
          </a:xfrm>
          <a:prstGeom prst="rect">
            <a:avLst/>
          </a:prstGeom>
          <a:noFill/>
          <a:ln w="9525">
            <a:noFill/>
            <a:miter lim="800000"/>
            <a:headEnd/>
            <a:tailEnd/>
          </a:ln>
        </p:spPr>
        <p:txBody>
          <a:bodyPr>
            <a:spAutoFit/>
          </a:bodyPr>
          <a:lstStyle/>
          <a:p>
            <a:pPr>
              <a:spcBef>
                <a:spcPct val="50000"/>
              </a:spcBef>
            </a:pPr>
            <a:r>
              <a:rPr lang="en-GB" sz="2800" b="1">
                <a:solidFill>
                  <a:schemeClr val="bg1"/>
                </a:solidFill>
              </a:rPr>
              <a:t>Snacks</a:t>
            </a:r>
          </a:p>
        </p:txBody>
      </p:sp>
      <p:sp>
        <p:nvSpPr>
          <p:cNvPr id="52246" name="TextBox 16"/>
          <p:cNvSpPr txBox="1">
            <a:spLocks noChangeArrowheads="1"/>
          </p:cNvSpPr>
          <p:nvPr/>
        </p:nvSpPr>
        <p:spPr bwMode="auto">
          <a:xfrm>
            <a:off x="1143000" y="5143500"/>
            <a:ext cx="939800" cy="461963"/>
          </a:xfrm>
          <a:prstGeom prst="rect">
            <a:avLst/>
          </a:prstGeom>
          <a:noFill/>
          <a:ln w="9525">
            <a:noFill/>
            <a:miter lim="800000"/>
            <a:headEnd/>
            <a:tailEnd/>
          </a:ln>
        </p:spPr>
        <p:txBody>
          <a:bodyPr wrap="none">
            <a:spAutoFit/>
          </a:bodyPr>
          <a:lstStyle/>
          <a:p>
            <a:r>
              <a:rPr lang="en-GB" sz="2400">
                <a:solidFill>
                  <a:schemeClr val="bg1"/>
                </a:solidFill>
              </a:rPr>
              <a:t>apple</a:t>
            </a:r>
          </a:p>
        </p:txBody>
      </p:sp>
      <p:sp>
        <p:nvSpPr>
          <p:cNvPr id="52247" name="TextBox 17"/>
          <p:cNvSpPr txBox="1">
            <a:spLocks noChangeArrowheads="1"/>
          </p:cNvSpPr>
          <p:nvPr/>
        </p:nvSpPr>
        <p:spPr bwMode="auto">
          <a:xfrm>
            <a:off x="285750" y="5286375"/>
            <a:ext cx="801688" cy="461963"/>
          </a:xfrm>
          <a:prstGeom prst="rect">
            <a:avLst/>
          </a:prstGeom>
          <a:noFill/>
          <a:ln w="9525">
            <a:noFill/>
            <a:miter lim="800000"/>
            <a:headEnd/>
            <a:tailEnd/>
          </a:ln>
        </p:spPr>
        <p:txBody>
          <a:bodyPr wrap="none">
            <a:spAutoFit/>
          </a:bodyPr>
          <a:lstStyle/>
          <a:p>
            <a:r>
              <a:rPr lang="en-GB" sz="2400">
                <a:solidFill>
                  <a:schemeClr val="bg1"/>
                </a:solidFill>
              </a:rPr>
              <a:t>pear</a:t>
            </a:r>
          </a:p>
        </p:txBody>
      </p:sp>
      <p:sp>
        <p:nvSpPr>
          <p:cNvPr id="52248" name="TextBox 18"/>
          <p:cNvSpPr txBox="1">
            <a:spLocks noChangeArrowheads="1"/>
          </p:cNvSpPr>
          <p:nvPr/>
        </p:nvSpPr>
        <p:spPr bwMode="auto">
          <a:xfrm>
            <a:off x="500063" y="5929313"/>
            <a:ext cx="1144587" cy="461962"/>
          </a:xfrm>
          <a:prstGeom prst="rect">
            <a:avLst/>
          </a:prstGeom>
          <a:noFill/>
          <a:ln w="9525">
            <a:noFill/>
            <a:miter lim="800000"/>
            <a:headEnd/>
            <a:tailEnd/>
          </a:ln>
        </p:spPr>
        <p:txBody>
          <a:bodyPr wrap="none">
            <a:spAutoFit/>
          </a:bodyPr>
          <a:lstStyle/>
          <a:p>
            <a:r>
              <a:rPr lang="en-GB" sz="2400">
                <a:solidFill>
                  <a:schemeClr val="bg1"/>
                </a:solidFill>
              </a:rPr>
              <a:t>orange</a:t>
            </a:r>
          </a:p>
        </p:txBody>
      </p:sp>
      <p:cxnSp>
        <p:nvCxnSpPr>
          <p:cNvPr id="21" name="Straight Connector 20"/>
          <p:cNvCxnSpPr/>
          <p:nvPr/>
        </p:nvCxnSpPr>
        <p:spPr>
          <a:xfrm rot="5400000">
            <a:off x="464343" y="4964907"/>
            <a:ext cx="500063" cy="2857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6200000" flipH="1">
            <a:off x="1143000" y="4929188"/>
            <a:ext cx="357188" cy="214312"/>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571500" y="5429250"/>
            <a:ext cx="1000125" cy="142875"/>
          </a:xfrm>
          <a:prstGeom prst="line">
            <a:avLst/>
          </a:prstGeom>
        </p:spPr>
        <p:style>
          <a:lnRef idx="1">
            <a:schemeClr val="accent1"/>
          </a:lnRef>
          <a:fillRef idx="0">
            <a:schemeClr val="accent1"/>
          </a:fillRef>
          <a:effectRef idx="0">
            <a:schemeClr val="accent1"/>
          </a:effectRef>
          <a:fontRef idx="minor">
            <a:schemeClr val="tx1"/>
          </a:fontRef>
        </p:style>
      </p:cxnSp>
      <p:pic>
        <p:nvPicPr>
          <p:cNvPr id="52252" name="Picture 4" descr="Pearson Longman"/>
          <p:cNvPicPr>
            <a:picLocks noChangeAspect="1" noChangeArrowheads="1"/>
          </p:cNvPicPr>
          <p:nvPr/>
        </p:nvPicPr>
        <p:blipFill>
          <a:blip r:embed="rId2"/>
          <a:srcRect/>
          <a:stretch>
            <a:fillRect/>
          </a:stretch>
        </p:blipFill>
        <p:spPr bwMode="auto">
          <a:xfrm>
            <a:off x="8207375" y="5791200"/>
            <a:ext cx="936625" cy="10668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8926"/>
                                        </p:tgtEl>
                                        <p:attrNameLst>
                                          <p:attrName>style.visibility</p:attrName>
                                        </p:attrNameLst>
                                      </p:cBhvr>
                                      <p:to>
                                        <p:strVal val="visible"/>
                                      </p:to>
                                    </p:set>
                                    <p:anim calcmode="lin" valueType="num">
                                      <p:cBhvr additive="base">
                                        <p:cTn id="7" dur="500" fill="hold"/>
                                        <p:tgtEl>
                                          <p:spTgt spid="38926"/>
                                        </p:tgtEl>
                                        <p:attrNameLst>
                                          <p:attrName>ppt_x</p:attrName>
                                        </p:attrNameLst>
                                      </p:cBhvr>
                                      <p:tavLst>
                                        <p:tav tm="0">
                                          <p:val>
                                            <p:strVal val="1+#ppt_w/2"/>
                                          </p:val>
                                        </p:tav>
                                        <p:tav tm="100000">
                                          <p:val>
                                            <p:strVal val="#ppt_x"/>
                                          </p:val>
                                        </p:tav>
                                      </p:tavLst>
                                    </p:anim>
                                    <p:anim calcmode="lin" valueType="num">
                                      <p:cBhvr additive="base">
                                        <p:cTn id="8" dur="500" fill="hold"/>
                                        <p:tgtEl>
                                          <p:spTgt spid="38926"/>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8936"/>
                                        </p:tgtEl>
                                        <p:attrNameLst>
                                          <p:attrName>style.visibility</p:attrName>
                                        </p:attrNameLst>
                                      </p:cBhvr>
                                      <p:to>
                                        <p:strVal val="visible"/>
                                      </p:to>
                                    </p:set>
                                    <p:anim calcmode="lin" valueType="num">
                                      <p:cBhvr additive="base">
                                        <p:cTn id="11" dur="500" fill="hold"/>
                                        <p:tgtEl>
                                          <p:spTgt spid="38936"/>
                                        </p:tgtEl>
                                        <p:attrNameLst>
                                          <p:attrName>ppt_x</p:attrName>
                                        </p:attrNameLst>
                                      </p:cBhvr>
                                      <p:tavLst>
                                        <p:tav tm="0">
                                          <p:val>
                                            <p:strVal val="1+#ppt_w/2"/>
                                          </p:val>
                                        </p:tav>
                                        <p:tav tm="100000">
                                          <p:val>
                                            <p:strVal val="#ppt_x"/>
                                          </p:val>
                                        </p:tav>
                                      </p:tavLst>
                                    </p:anim>
                                    <p:anim calcmode="lin" valueType="num">
                                      <p:cBhvr additive="base">
                                        <p:cTn id="12" dur="500" fill="hold"/>
                                        <p:tgtEl>
                                          <p:spTgt spid="389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26"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Opps TB1.jpeg"/>
          <p:cNvPicPr>
            <a:picLocks noGrp="1" noChangeAspect="1"/>
          </p:cNvPicPr>
          <p:nvPr>
            <p:ph idx="1"/>
          </p:nvPr>
        </p:nvPicPr>
        <p:blipFill>
          <a:blip r:embed="rId2"/>
          <a:srcRect/>
          <a:stretch>
            <a:fillRect/>
          </a:stretch>
        </p:blipFill>
        <p:spPr>
          <a:xfrm>
            <a:off x="285750" y="428625"/>
            <a:ext cx="4500563" cy="5715000"/>
          </a:xfrm>
        </p:spPr>
      </p:pic>
      <p:pic>
        <p:nvPicPr>
          <p:cNvPr id="7" name="Picture 6" descr="Opps TB2.jpeg"/>
          <p:cNvPicPr>
            <a:picLocks noChangeAspect="1"/>
          </p:cNvPicPr>
          <p:nvPr/>
        </p:nvPicPr>
        <p:blipFill>
          <a:blip r:embed="rId3"/>
          <a:srcRect/>
          <a:stretch>
            <a:fillRect/>
          </a:stretch>
        </p:blipFill>
        <p:spPr bwMode="auto">
          <a:xfrm>
            <a:off x="2357438" y="1143000"/>
            <a:ext cx="6656387" cy="4005263"/>
          </a:xfrm>
          <a:prstGeom prst="rect">
            <a:avLst/>
          </a:prstGeom>
          <a:noFill/>
          <a:ln w="9525">
            <a:noFill/>
            <a:miter lim="800000"/>
            <a:headEnd/>
            <a:tailEnd/>
          </a:ln>
        </p:spPr>
      </p:pic>
      <p:sp>
        <p:nvSpPr>
          <p:cNvPr id="53251" name="TextBox 7"/>
          <p:cNvSpPr txBox="1">
            <a:spLocks noChangeArrowheads="1"/>
          </p:cNvSpPr>
          <p:nvPr/>
        </p:nvSpPr>
        <p:spPr bwMode="auto">
          <a:xfrm>
            <a:off x="5857875" y="285750"/>
            <a:ext cx="1954213" cy="646113"/>
          </a:xfrm>
          <a:prstGeom prst="rect">
            <a:avLst/>
          </a:prstGeom>
          <a:noFill/>
          <a:ln w="9525">
            <a:noFill/>
            <a:miter lim="800000"/>
            <a:headEnd/>
            <a:tailEnd/>
          </a:ln>
        </p:spPr>
        <p:txBody>
          <a:bodyPr wrap="none">
            <a:spAutoFit/>
          </a:bodyPr>
          <a:lstStyle/>
          <a:p>
            <a:r>
              <a:rPr lang="en-GB" sz="3600" b="1">
                <a:solidFill>
                  <a:srgbClr val="FFFF00"/>
                </a:solidFill>
              </a:rPr>
              <a:t>Memory</a:t>
            </a:r>
          </a:p>
        </p:txBody>
      </p:sp>
      <p:pic>
        <p:nvPicPr>
          <p:cNvPr id="53252" name="Picture 4" descr="Pearson Longman"/>
          <p:cNvPicPr>
            <a:picLocks noChangeAspect="1" noChangeArrowheads="1"/>
          </p:cNvPicPr>
          <p:nvPr/>
        </p:nvPicPr>
        <p:blipFill>
          <a:blip r:embed="rId4"/>
          <a:srcRect/>
          <a:stretch>
            <a:fillRect/>
          </a:stretch>
        </p:blipFill>
        <p:spPr bwMode="auto">
          <a:xfrm>
            <a:off x="8207375" y="5791200"/>
            <a:ext cx="936625" cy="1066800"/>
          </a:xfrm>
          <a:prstGeom prst="rect">
            <a:avLst/>
          </a:prstGeom>
          <a:noFill/>
          <a:ln w="9525">
            <a:noFill/>
            <a:miter lim="800000"/>
            <a:headEnd/>
            <a:tailEnd/>
          </a:ln>
        </p:spPr>
      </p:pic>
      <p:sp>
        <p:nvSpPr>
          <p:cNvPr id="53253" name="TextBox 9"/>
          <p:cNvSpPr txBox="1">
            <a:spLocks noChangeArrowheads="1"/>
          </p:cNvSpPr>
          <p:nvPr/>
        </p:nvSpPr>
        <p:spPr bwMode="auto">
          <a:xfrm>
            <a:off x="5715000" y="5500688"/>
            <a:ext cx="1392238" cy="584200"/>
          </a:xfrm>
          <a:prstGeom prst="rect">
            <a:avLst/>
          </a:prstGeom>
          <a:noFill/>
          <a:ln w="9525">
            <a:noFill/>
            <a:miter lim="800000"/>
            <a:headEnd/>
            <a:tailEnd/>
          </a:ln>
        </p:spPr>
        <p:txBody>
          <a:bodyPr wrap="none">
            <a:spAutoFit/>
          </a:bodyPr>
          <a:lstStyle/>
          <a:p>
            <a:r>
              <a:rPr lang="en-GB" sz="3200" b="1">
                <a:solidFill>
                  <a:schemeClr val="bg1"/>
                </a:solidFill>
              </a:rPr>
              <a:t>Recall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Content Placeholder 3" descr="Exploring Eng contents.jpeg"/>
          <p:cNvPicPr>
            <a:picLocks noGrp="1" noChangeAspect="1"/>
          </p:cNvPicPr>
          <p:nvPr>
            <p:ph idx="1"/>
          </p:nvPr>
        </p:nvPicPr>
        <p:blipFill>
          <a:blip r:embed="rId2"/>
          <a:srcRect/>
          <a:stretch>
            <a:fillRect/>
          </a:stretch>
        </p:blipFill>
        <p:spPr>
          <a:xfrm>
            <a:off x="785813" y="0"/>
            <a:ext cx="5102225" cy="6858000"/>
          </a:xfrm>
        </p:spPr>
      </p:pic>
      <p:pic>
        <p:nvPicPr>
          <p:cNvPr id="18434" name="Picture 4" descr="Pearson Longman"/>
          <p:cNvPicPr>
            <a:picLocks noChangeAspect="1" noChangeArrowheads="1"/>
          </p:cNvPicPr>
          <p:nvPr/>
        </p:nvPicPr>
        <p:blipFill>
          <a:blip r:embed="rId3"/>
          <a:srcRect/>
          <a:stretch>
            <a:fillRect/>
          </a:stretch>
        </p:blipFill>
        <p:spPr bwMode="auto">
          <a:xfrm>
            <a:off x="8207375" y="5791200"/>
            <a:ext cx="936625" cy="1066800"/>
          </a:xfrm>
          <a:prstGeom prst="rect">
            <a:avLst/>
          </a:prstGeom>
          <a:noFill/>
          <a:ln w="9525">
            <a:noFill/>
            <a:miter lim="800000"/>
            <a:headEnd/>
            <a:tailEnd/>
          </a:ln>
        </p:spPr>
      </p:pic>
      <p:sp>
        <p:nvSpPr>
          <p:cNvPr id="18435" name="TextBox 5"/>
          <p:cNvSpPr txBox="1">
            <a:spLocks noChangeArrowheads="1"/>
          </p:cNvSpPr>
          <p:nvPr/>
        </p:nvSpPr>
        <p:spPr bwMode="auto">
          <a:xfrm>
            <a:off x="6072188" y="2071688"/>
            <a:ext cx="2786062" cy="1570037"/>
          </a:xfrm>
          <a:prstGeom prst="rect">
            <a:avLst/>
          </a:prstGeom>
          <a:noFill/>
          <a:ln w="9525">
            <a:noFill/>
            <a:miter lim="800000"/>
            <a:headEnd/>
            <a:tailEnd/>
          </a:ln>
        </p:spPr>
        <p:txBody>
          <a:bodyPr>
            <a:spAutoFit/>
          </a:bodyPr>
          <a:lstStyle/>
          <a:p>
            <a:r>
              <a:rPr lang="en-GB" sz="3200" b="1">
                <a:solidFill>
                  <a:schemeClr val="bg1"/>
                </a:solidFill>
              </a:rPr>
              <a:t>Simple grammatical syllabus</a:t>
            </a:r>
          </a:p>
        </p:txBody>
      </p:sp>
      <p:sp>
        <p:nvSpPr>
          <p:cNvPr id="7" name="TextBox 6"/>
          <p:cNvSpPr txBox="1">
            <a:spLocks noChangeArrowheads="1"/>
          </p:cNvSpPr>
          <p:nvPr/>
        </p:nvSpPr>
        <p:spPr bwMode="auto">
          <a:xfrm>
            <a:off x="6357938" y="4500563"/>
            <a:ext cx="2659062" cy="708025"/>
          </a:xfrm>
          <a:prstGeom prst="rect">
            <a:avLst/>
          </a:prstGeom>
          <a:solidFill>
            <a:srgbClr val="0000FF"/>
          </a:solidFill>
          <a:ln w="9525">
            <a:noFill/>
            <a:miter lim="800000"/>
            <a:headEnd/>
            <a:tailEnd/>
          </a:ln>
        </p:spPr>
        <p:txBody>
          <a:bodyPr wrap="none">
            <a:spAutoFit/>
          </a:bodyPr>
          <a:lstStyle/>
          <a:p>
            <a:r>
              <a:rPr lang="en-GB" sz="4000" b="1">
                <a:solidFill>
                  <a:srgbClr val="FFFF00"/>
                </a:solidFill>
              </a:rPr>
              <a:t>And now?</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6308" name="Picture 4"/>
          <p:cNvPicPr>
            <a:picLocks noGrp="1" noChangeAspect="1" noChangeArrowheads="1"/>
          </p:cNvPicPr>
          <p:nvPr>
            <p:ph type="body" idx="1"/>
          </p:nvPr>
        </p:nvPicPr>
        <p:blipFill>
          <a:blip r:embed="rId3"/>
          <a:srcRect/>
          <a:stretch>
            <a:fillRect/>
          </a:stretch>
        </p:blipFill>
        <p:spPr>
          <a:xfrm>
            <a:off x="4579938" y="0"/>
            <a:ext cx="4564062" cy="4525963"/>
          </a:xfrm>
        </p:spPr>
      </p:pic>
      <p:pic>
        <p:nvPicPr>
          <p:cNvPr id="226307" name="Picture 3"/>
          <p:cNvPicPr>
            <a:picLocks noChangeAspect="1" noChangeArrowheads="1"/>
          </p:cNvPicPr>
          <p:nvPr/>
        </p:nvPicPr>
        <p:blipFill>
          <a:blip r:embed="rId4"/>
          <a:srcRect/>
          <a:stretch>
            <a:fillRect/>
          </a:stretch>
        </p:blipFill>
        <p:spPr bwMode="auto">
          <a:xfrm>
            <a:off x="0" y="0"/>
            <a:ext cx="4500563" cy="6858000"/>
          </a:xfrm>
          <a:prstGeom prst="rect">
            <a:avLst/>
          </a:prstGeom>
          <a:noFill/>
          <a:ln w="9525">
            <a:noFill/>
            <a:miter lim="800000"/>
            <a:headEnd/>
            <a:tailEnd/>
          </a:ln>
        </p:spPr>
      </p:pic>
      <p:pic>
        <p:nvPicPr>
          <p:cNvPr id="226309" name="Picture 5"/>
          <p:cNvPicPr>
            <a:picLocks noChangeAspect="1" noChangeArrowheads="1"/>
          </p:cNvPicPr>
          <p:nvPr/>
        </p:nvPicPr>
        <p:blipFill>
          <a:blip r:embed="rId5"/>
          <a:srcRect/>
          <a:stretch>
            <a:fillRect/>
          </a:stretch>
        </p:blipFill>
        <p:spPr bwMode="auto">
          <a:xfrm>
            <a:off x="4733925" y="4868863"/>
            <a:ext cx="4410075" cy="1714500"/>
          </a:xfrm>
          <a:prstGeom prst="rect">
            <a:avLst/>
          </a:prstGeom>
          <a:noFill/>
          <a:ln w="9525">
            <a:noFill/>
            <a:miter lim="800000"/>
            <a:headEnd/>
            <a:tailEnd/>
          </a:ln>
        </p:spPr>
      </p:pic>
      <p:sp>
        <p:nvSpPr>
          <p:cNvPr id="54276" name="TextBox 4"/>
          <p:cNvSpPr txBox="1">
            <a:spLocks noChangeArrowheads="1"/>
          </p:cNvSpPr>
          <p:nvPr/>
        </p:nvSpPr>
        <p:spPr bwMode="auto">
          <a:xfrm>
            <a:off x="1785938" y="142875"/>
            <a:ext cx="1428750" cy="584200"/>
          </a:xfrm>
          <a:prstGeom prst="rect">
            <a:avLst/>
          </a:prstGeom>
          <a:solidFill>
            <a:srgbClr val="0000FF"/>
          </a:solidFill>
          <a:ln w="9525">
            <a:noFill/>
            <a:miter lim="800000"/>
            <a:headEnd/>
            <a:tailEnd/>
          </a:ln>
        </p:spPr>
        <p:txBody>
          <a:bodyPr>
            <a:spAutoFit/>
          </a:bodyPr>
          <a:lstStyle/>
          <a:p>
            <a:r>
              <a:rPr lang="en-GB" sz="3200" b="1">
                <a:solidFill>
                  <a:srgbClr val="FFFF00"/>
                </a:solidFill>
              </a:rPr>
              <a:t>Maths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26307"/>
                                        </p:tgtEl>
                                        <p:attrNameLst>
                                          <p:attrName>style.visibility</p:attrName>
                                        </p:attrNameLst>
                                      </p:cBhvr>
                                      <p:to>
                                        <p:strVal val="visible"/>
                                      </p:to>
                                    </p:set>
                                    <p:anim calcmode="lin" valueType="num">
                                      <p:cBhvr>
                                        <p:cTn id="7" dur="2000" fill="hold"/>
                                        <p:tgtEl>
                                          <p:spTgt spid="226307"/>
                                        </p:tgtEl>
                                        <p:attrNameLst>
                                          <p:attrName>ppt_w</p:attrName>
                                        </p:attrNameLst>
                                      </p:cBhvr>
                                      <p:tavLst>
                                        <p:tav tm="0">
                                          <p:val>
                                            <p:fltVal val="0"/>
                                          </p:val>
                                        </p:tav>
                                        <p:tav tm="100000">
                                          <p:val>
                                            <p:strVal val="#ppt_w"/>
                                          </p:val>
                                        </p:tav>
                                      </p:tavLst>
                                    </p:anim>
                                    <p:anim calcmode="lin" valueType="num">
                                      <p:cBhvr>
                                        <p:cTn id="8" dur="2000" fill="hold"/>
                                        <p:tgtEl>
                                          <p:spTgt spid="226307"/>
                                        </p:tgtEl>
                                        <p:attrNameLst>
                                          <p:attrName>ppt_h</p:attrName>
                                        </p:attrNameLst>
                                      </p:cBhvr>
                                      <p:tavLst>
                                        <p:tav tm="0">
                                          <p:val>
                                            <p:fltVal val="0"/>
                                          </p:val>
                                        </p:tav>
                                        <p:tav tm="100000">
                                          <p:val>
                                            <p:strVal val="#ppt_h"/>
                                          </p:val>
                                        </p:tav>
                                      </p:tavLst>
                                    </p:anim>
                                    <p:animEffect transition="in" filter="fade">
                                      <p:cBhvr>
                                        <p:cTn id="9" dur="2000"/>
                                        <p:tgtEl>
                                          <p:spTgt spid="22630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226308"/>
                                        </p:tgtEl>
                                        <p:attrNameLst>
                                          <p:attrName>style.visibility</p:attrName>
                                        </p:attrNameLst>
                                      </p:cBhvr>
                                      <p:to>
                                        <p:strVal val="visible"/>
                                      </p:to>
                                    </p:set>
                                    <p:anim calcmode="lin" valueType="num">
                                      <p:cBhvr>
                                        <p:cTn id="14" dur="2000" fill="hold"/>
                                        <p:tgtEl>
                                          <p:spTgt spid="226308"/>
                                        </p:tgtEl>
                                        <p:attrNameLst>
                                          <p:attrName>ppt_w</p:attrName>
                                        </p:attrNameLst>
                                      </p:cBhvr>
                                      <p:tavLst>
                                        <p:tav tm="0">
                                          <p:val>
                                            <p:fltVal val="0"/>
                                          </p:val>
                                        </p:tav>
                                        <p:tav tm="100000">
                                          <p:val>
                                            <p:strVal val="#ppt_w"/>
                                          </p:val>
                                        </p:tav>
                                      </p:tavLst>
                                    </p:anim>
                                    <p:anim calcmode="lin" valueType="num">
                                      <p:cBhvr>
                                        <p:cTn id="15" dur="2000" fill="hold"/>
                                        <p:tgtEl>
                                          <p:spTgt spid="226308"/>
                                        </p:tgtEl>
                                        <p:attrNameLst>
                                          <p:attrName>ppt_h</p:attrName>
                                        </p:attrNameLst>
                                      </p:cBhvr>
                                      <p:tavLst>
                                        <p:tav tm="0">
                                          <p:val>
                                            <p:fltVal val="0"/>
                                          </p:val>
                                        </p:tav>
                                        <p:tav tm="100000">
                                          <p:val>
                                            <p:strVal val="#ppt_h"/>
                                          </p:val>
                                        </p:tav>
                                      </p:tavLst>
                                    </p:anim>
                                    <p:animEffect transition="in" filter="fade">
                                      <p:cBhvr>
                                        <p:cTn id="16" dur="2000"/>
                                        <p:tgtEl>
                                          <p:spTgt spid="22630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226309"/>
                                        </p:tgtEl>
                                        <p:attrNameLst>
                                          <p:attrName>style.visibility</p:attrName>
                                        </p:attrNameLst>
                                      </p:cBhvr>
                                      <p:to>
                                        <p:strVal val="visible"/>
                                      </p:to>
                                    </p:set>
                                    <p:anim calcmode="lin" valueType="num">
                                      <p:cBhvr>
                                        <p:cTn id="21" dur="2000" fill="hold"/>
                                        <p:tgtEl>
                                          <p:spTgt spid="226309"/>
                                        </p:tgtEl>
                                        <p:attrNameLst>
                                          <p:attrName>ppt_w</p:attrName>
                                        </p:attrNameLst>
                                      </p:cBhvr>
                                      <p:tavLst>
                                        <p:tav tm="0">
                                          <p:val>
                                            <p:fltVal val="0"/>
                                          </p:val>
                                        </p:tav>
                                        <p:tav tm="100000">
                                          <p:val>
                                            <p:strVal val="#ppt_w"/>
                                          </p:val>
                                        </p:tav>
                                      </p:tavLst>
                                    </p:anim>
                                    <p:anim calcmode="lin" valueType="num">
                                      <p:cBhvr>
                                        <p:cTn id="22" dur="2000" fill="hold"/>
                                        <p:tgtEl>
                                          <p:spTgt spid="226309"/>
                                        </p:tgtEl>
                                        <p:attrNameLst>
                                          <p:attrName>ppt_h</p:attrName>
                                        </p:attrNameLst>
                                      </p:cBhvr>
                                      <p:tavLst>
                                        <p:tav tm="0">
                                          <p:val>
                                            <p:fltVal val="0"/>
                                          </p:val>
                                        </p:tav>
                                        <p:tav tm="100000">
                                          <p:val>
                                            <p:strVal val="#ppt_h"/>
                                          </p:val>
                                        </p:tav>
                                      </p:tavLst>
                                    </p:anim>
                                    <p:animEffect transition="in" filter="fade">
                                      <p:cBhvr>
                                        <p:cTn id="23" dur="2000"/>
                                        <p:tgtEl>
                                          <p:spTgt spid="2263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3" descr="E:\My Scans\MyLife\ML33Apic.bmp"/>
          <p:cNvPicPr>
            <a:picLocks noChangeAspect="1" noChangeArrowheads="1"/>
          </p:cNvPicPr>
          <p:nvPr/>
        </p:nvPicPr>
        <p:blipFill>
          <a:blip r:embed="rId2"/>
          <a:srcRect/>
          <a:stretch>
            <a:fillRect/>
          </a:stretch>
        </p:blipFill>
        <p:spPr bwMode="auto">
          <a:xfrm>
            <a:off x="0" y="0"/>
            <a:ext cx="5000625" cy="5715000"/>
          </a:xfrm>
          <a:prstGeom prst="rect">
            <a:avLst/>
          </a:prstGeom>
          <a:noFill/>
          <a:ln w="9525">
            <a:noFill/>
            <a:miter lim="800000"/>
            <a:headEnd/>
            <a:tailEnd/>
          </a:ln>
        </p:spPr>
      </p:pic>
      <p:pic>
        <p:nvPicPr>
          <p:cNvPr id="16390" name="Picture 6"/>
          <p:cNvPicPr>
            <a:picLocks noChangeAspect="1" noChangeArrowheads="1"/>
          </p:cNvPicPr>
          <p:nvPr/>
        </p:nvPicPr>
        <p:blipFill>
          <a:blip r:embed="rId3"/>
          <a:srcRect/>
          <a:stretch>
            <a:fillRect/>
          </a:stretch>
        </p:blipFill>
        <p:spPr bwMode="auto">
          <a:xfrm>
            <a:off x="5214938" y="1571625"/>
            <a:ext cx="3775075" cy="4857750"/>
          </a:xfrm>
          <a:prstGeom prst="rect">
            <a:avLst/>
          </a:prstGeom>
          <a:noFill/>
          <a:ln w="3175">
            <a:solidFill>
              <a:schemeClr val="tx1"/>
            </a:solidFill>
            <a:miter lim="800000"/>
            <a:headEnd/>
            <a:tailEnd/>
          </a:ln>
        </p:spPr>
      </p:pic>
      <p:sp>
        <p:nvSpPr>
          <p:cNvPr id="56323" name="TextBox 6"/>
          <p:cNvSpPr txBox="1">
            <a:spLocks noChangeArrowheads="1"/>
          </p:cNvSpPr>
          <p:nvPr/>
        </p:nvSpPr>
        <p:spPr bwMode="auto">
          <a:xfrm>
            <a:off x="5214938" y="142875"/>
            <a:ext cx="3643312" cy="584200"/>
          </a:xfrm>
          <a:prstGeom prst="rect">
            <a:avLst/>
          </a:prstGeom>
          <a:noFill/>
          <a:ln w="9525">
            <a:noFill/>
            <a:miter lim="800000"/>
            <a:headEnd/>
            <a:tailEnd/>
          </a:ln>
        </p:spPr>
        <p:txBody>
          <a:bodyPr>
            <a:spAutoFit/>
          </a:bodyPr>
          <a:lstStyle/>
          <a:p>
            <a:r>
              <a:rPr lang="en-GB" sz="3200" b="1">
                <a:solidFill>
                  <a:srgbClr val="FFFF00"/>
                </a:solidFill>
              </a:rPr>
              <a:t>Visual perception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a:xfrm>
            <a:off x="500063" y="285750"/>
            <a:ext cx="8229600" cy="714375"/>
          </a:xfrm>
        </p:spPr>
        <p:txBody>
          <a:bodyPr/>
          <a:lstStyle/>
          <a:p>
            <a:r>
              <a:rPr lang="en-GB" sz="1600" b="1" smtClean="0">
                <a:solidFill>
                  <a:schemeClr val="bg1"/>
                </a:solidFill>
              </a:rPr>
              <a:t/>
            </a:r>
            <a:br>
              <a:rPr lang="en-GB" sz="1600" b="1" smtClean="0">
                <a:solidFill>
                  <a:schemeClr val="bg1"/>
                </a:solidFill>
              </a:rPr>
            </a:br>
            <a:r>
              <a:rPr lang="en-GB" sz="1600" b="1" smtClean="0">
                <a:solidFill>
                  <a:schemeClr val="bg1"/>
                </a:solidFill>
              </a:rPr>
              <a:t/>
            </a:r>
            <a:br>
              <a:rPr lang="en-GB" sz="1600" b="1" smtClean="0">
                <a:solidFill>
                  <a:schemeClr val="bg1"/>
                </a:solidFill>
              </a:rPr>
            </a:br>
            <a:r>
              <a:rPr lang="en-GB" sz="1600" b="1" smtClean="0">
                <a:solidFill>
                  <a:schemeClr val="bg1"/>
                </a:solidFill>
              </a:rPr>
              <a:t/>
            </a:r>
            <a:br>
              <a:rPr lang="en-GB" sz="1600" b="1" smtClean="0">
                <a:solidFill>
                  <a:schemeClr val="bg1"/>
                </a:solidFill>
              </a:rPr>
            </a:br>
            <a:r>
              <a:rPr lang="en-GB" smtClean="0"/>
              <a:t/>
            </a:r>
            <a:br>
              <a:rPr lang="en-GB" smtClean="0"/>
            </a:br>
            <a:endParaRPr lang="en-GB" smtClean="0"/>
          </a:p>
        </p:txBody>
      </p:sp>
      <p:sp>
        <p:nvSpPr>
          <p:cNvPr id="57346" name="Content Placeholder 2"/>
          <p:cNvSpPr>
            <a:spLocks noGrp="1"/>
          </p:cNvSpPr>
          <p:nvPr>
            <p:ph idx="1"/>
          </p:nvPr>
        </p:nvSpPr>
        <p:spPr>
          <a:xfrm>
            <a:off x="428625" y="3714750"/>
            <a:ext cx="8229600" cy="2351088"/>
          </a:xfrm>
        </p:spPr>
        <p:txBody>
          <a:bodyPr/>
          <a:lstStyle/>
          <a:p>
            <a:endParaRPr lang="en-GB" sz="1600" smtClean="0"/>
          </a:p>
          <a:p>
            <a:endParaRPr lang="en-GB" smtClean="0"/>
          </a:p>
        </p:txBody>
      </p:sp>
      <p:sp>
        <p:nvSpPr>
          <p:cNvPr id="28676" name="Rectangle 3"/>
          <p:cNvSpPr>
            <a:spLocks noChangeArrowheads="1"/>
          </p:cNvSpPr>
          <p:nvPr/>
        </p:nvSpPr>
        <p:spPr bwMode="auto">
          <a:xfrm>
            <a:off x="500063" y="357188"/>
            <a:ext cx="8286750" cy="6124575"/>
          </a:xfrm>
          <a:prstGeom prst="rect">
            <a:avLst/>
          </a:prstGeom>
          <a:noFill/>
          <a:ln w="9525">
            <a:noFill/>
            <a:miter lim="800000"/>
            <a:headEnd/>
            <a:tailEnd/>
          </a:ln>
        </p:spPr>
        <p:txBody>
          <a:bodyPr>
            <a:spAutoFit/>
          </a:bodyPr>
          <a:lstStyle/>
          <a:p>
            <a:pPr>
              <a:defRPr/>
            </a:pPr>
            <a:r>
              <a:rPr lang="en-GB" sz="3600" b="1" dirty="0">
                <a:solidFill>
                  <a:srgbClr val="FFFF00"/>
                </a:solidFill>
              </a:rPr>
              <a:t>Metacognition</a:t>
            </a:r>
            <a:r>
              <a:rPr lang="en-GB" sz="3600" dirty="0">
                <a:solidFill>
                  <a:srgbClr val="FFFF00"/>
                </a:solidFill>
              </a:rPr>
              <a:t> </a:t>
            </a:r>
          </a:p>
          <a:p>
            <a:pPr>
              <a:defRPr/>
            </a:pPr>
            <a:endParaRPr lang="en-GB" sz="1600" dirty="0">
              <a:solidFill>
                <a:srgbClr val="FFFF00"/>
              </a:solidFill>
            </a:endParaRPr>
          </a:p>
          <a:p>
            <a:pPr>
              <a:defRPr/>
            </a:pPr>
            <a:r>
              <a:rPr lang="en-GB" sz="3200" b="1" dirty="0">
                <a:solidFill>
                  <a:schemeClr val="bg1"/>
                </a:solidFill>
              </a:rPr>
              <a:t>Metacognition is awareness and understanding of one's own thought processes and includes</a:t>
            </a:r>
            <a:r>
              <a:rPr lang="en-GB" sz="2800" dirty="0">
                <a:solidFill>
                  <a:schemeClr val="bg1"/>
                </a:solidFill>
              </a:rPr>
              <a:t>:</a:t>
            </a:r>
          </a:p>
          <a:p>
            <a:pPr>
              <a:defRPr/>
            </a:pPr>
            <a:endParaRPr lang="en-GB" dirty="0"/>
          </a:p>
          <a:p>
            <a:pPr>
              <a:buClr>
                <a:schemeClr val="accent3">
                  <a:lumMod val="40000"/>
                  <a:lumOff val="60000"/>
                </a:schemeClr>
              </a:buClr>
              <a:buFont typeface="Arial" pitchFamily="34" charset="0"/>
              <a:buChar char="•"/>
              <a:defRPr/>
            </a:pPr>
            <a:r>
              <a:rPr lang="en-GB" sz="2800" dirty="0">
                <a:solidFill>
                  <a:schemeClr val="bg1"/>
                </a:solidFill>
              </a:rPr>
              <a:t>Identifying and analysing a task</a:t>
            </a:r>
          </a:p>
          <a:p>
            <a:pPr>
              <a:buClr>
                <a:schemeClr val="accent3">
                  <a:lumMod val="40000"/>
                  <a:lumOff val="60000"/>
                </a:schemeClr>
              </a:buClr>
              <a:buFont typeface="Arial" pitchFamily="34" charset="0"/>
              <a:buChar char="•"/>
              <a:defRPr/>
            </a:pPr>
            <a:r>
              <a:rPr lang="en-GB" sz="2800" dirty="0">
                <a:solidFill>
                  <a:schemeClr val="bg1"/>
                </a:solidFill>
              </a:rPr>
              <a:t>Planning steps to achieve the task</a:t>
            </a:r>
          </a:p>
          <a:p>
            <a:pPr>
              <a:buClr>
                <a:schemeClr val="accent3">
                  <a:lumMod val="40000"/>
                  <a:lumOff val="60000"/>
                </a:schemeClr>
              </a:buClr>
              <a:buFont typeface="Arial" pitchFamily="34" charset="0"/>
              <a:buChar char="•"/>
              <a:defRPr/>
            </a:pPr>
            <a:r>
              <a:rPr lang="en-GB" sz="2800" dirty="0">
                <a:solidFill>
                  <a:schemeClr val="bg1"/>
                </a:solidFill>
              </a:rPr>
              <a:t>Reflection on task achievement</a:t>
            </a:r>
          </a:p>
          <a:p>
            <a:pPr>
              <a:buClr>
                <a:schemeClr val="accent3">
                  <a:lumMod val="40000"/>
                  <a:lumOff val="60000"/>
                </a:schemeClr>
              </a:buClr>
              <a:buFont typeface="Arial" pitchFamily="34" charset="0"/>
              <a:buChar char="•"/>
              <a:defRPr/>
            </a:pPr>
            <a:r>
              <a:rPr lang="en-GB" sz="2800" dirty="0">
                <a:solidFill>
                  <a:schemeClr val="bg1"/>
                </a:solidFill>
              </a:rPr>
              <a:t>Monitoring progress </a:t>
            </a:r>
          </a:p>
          <a:p>
            <a:pPr>
              <a:defRPr/>
            </a:pPr>
            <a:endParaRPr lang="en-GB" sz="1600" dirty="0">
              <a:solidFill>
                <a:schemeClr val="bg1"/>
              </a:solidFill>
            </a:endParaRPr>
          </a:p>
          <a:p>
            <a:pPr>
              <a:defRPr/>
            </a:pPr>
            <a:endParaRPr lang="en-GB" sz="1600" dirty="0">
              <a:solidFill>
                <a:schemeClr val="bg1"/>
              </a:solidFill>
            </a:endParaRPr>
          </a:p>
          <a:p>
            <a:pPr>
              <a:defRPr/>
            </a:pPr>
            <a:r>
              <a:rPr lang="en-GB" sz="3200" dirty="0">
                <a:solidFill>
                  <a:schemeClr val="bg1"/>
                </a:solidFill>
              </a:rPr>
              <a:t>This helps students to understand their strengths and weaknesses.</a:t>
            </a:r>
          </a:p>
          <a:p>
            <a:pPr>
              <a:defRPr/>
            </a:pPr>
            <a:endParaRPr lang="en-GB" dirty="0"/>
          </a:p>
        </p:txBody>
      </p:sp>
      <p:pic>
        <p:nvPicPr>
          <p:cNvPr id="57348" name="Picture 9" descr="thinkingcapwhoa.gif"/>
          <p:cNvPicPr>
            <a:picLocks noChangeAspect="1" noChangeArrowheads="1"/>
          </p:cNvPicPr>
          <p:nvPr/>
        </p:nvPicPr>
        <p:blipFill>
          <a:blip r:embed="rId2"/>
          <a:srcRect/>
          <a:stretch>
            <a:fillRect/>
          </a:stretch>
        </p:blipFill>
        <p:spPr bwMode="auto">
          <a:xfrm>
            <a:off x="6786563" y="2286000"/>
            <a:ext cx="2071687" cy="2786063"/>
          </a:xfrm>
          <a:prstGeom prst="rect">
            <a:avLst/>
          </a:prstGeom>
          <a:noFill/>
          <a:ln w="9525">
            <a:noFill/>
            <a:miter lim="800000"/>
            <a:headEnd/>
            <a:tailEnd/>
          </a:ln>
        </p:spPr>
      </p:pic>
      <p:pic>
        <p:nvPicPr>
          <p:cNvPr id="57349" name="Picture 4" descr="Pearson Longman"/>
          <p:cNvPicPr>
            <a:picLocks noChangeAspect="1" noChangeArrowheads="1"/>
          </p:cNvPicPr>
          <p:nvPr/>
        </p:nvPicPr>
        <p:blipFill>
          <a:blip r:embed="rId3"/>
          <a:srcRect/>
          <a:stretch>
            <a:fillRect/>
          </a:stretch>
        </p:blipFill>
        <p:spPr bwMode="auto">
          <a:xfrm>
            <a:off x="8501063" y="6000750"/>
            <a:ext cx="642937" cy="857250"/>
          </a:xfrm>
          <a:prstGeom prst="rect">
            <a:avLst/>
          </a:prstGeom>
          <a:noFill/>
          <a:ln w="9525">
            <a:noFill/>
            <a:miter lim="800000"/>
            <a:headEnd/>
            <a:tailEnd/>
          </a:ln>
        </p:spPr>
      </p:pic>
      <p:sp>
        <p:nvSpPr>
          <p:cNvPr id="57350" name="Slide Number Placeholder 6"/>
          <p:cNvSpPr>
            <a:spLocks noGrp="1"/>
          </p:cNvSpPr>
          <p:nvPr>
            <p:ph type="sldNum" sz="quarter" idx="12"/>
          </p:nvPr>
        </p:nvSpPr>
        <p:spPr>
          <a:noFill/>
        </p:spPr>
        <p:txBody>
          <a:bodyPr/>
          <a:lstStyle/>
          <a:p>
            <a:fld id="{E1D0EAB2-AFD5-44C2-979A-4ABE8AD00F66}" type="slidenum">
              <a:rPr lang="en-GB" smtClean="0"/>
              <a:pPr/>
              <a:t>32</a:t>
            </a:fld>
            <a:endParaRPr lang="en-GB"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8676">
                                            <p:txEl>
                                              <p:pRg st="2" end="2"/>
                                            </p:txEl>
                                          </p:spTgt>
                                        </p:tgtEl>
                                        <p:attrNameLst>
                                          <p:attrName>style.visibility</p:attrName>
                                        </p:attrNameLst>
                                      </p:cBhvr>
                                      <p:to>
                                        <p:strVal val="visible"/>
                                      </p:to>
                                    </p:set>
                                    <p:animEffect transition="in" filter="wipe(left)">
                                      <p:cBhvr>
                                        <p:cTn id="7" dur="500"/>
                                        <p:tgtEl>
                                          <p:spTgt spid="2867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8676">
                                            <p:txEl>
                                              <p:pRg st="4" end="4"/>
                                            </p:txEl>
                                          </p:spTgt>
                                        </p:tgtEl>
                                        <p:attrNameLst>
                                          <p:attrName>style.visibility</p:attrName>
                                        </p:attrNameLst>
                                      </p:cBhvr>
                                      <p:to>
                                        <p:strVal val="visible"/>
                                      </p:to>
                                    </p:set>
                                    <p:animEffect transition="in" filter="wipe(left)">
                                      <p:cBhvr>
                                        <p:cTn id="12" dur="500"/>
                                        <p:tgtEl>
                                          <p:spTgt spid="28676">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8676">
                                            <p:txEl>
                                              <p:pRg st="5" end="5"/>
                                            </p:txEl>
                                          </p:spTgt>
                                        </p:tgtEl>
                                        <p:attrNameLst>
                                          <p:attrName>style.visibility</p:attrName>
                                        </p:attrNameLst>
                                      </p:cBhvr>
                                      <p:to>
                                        <p:strVal val="visible"/>
                                      </p:to>
                                    </p:set>
                                    <p:animEffect transition="in" filter="wipe(left)">
                                      <p:cBhvr>
                                        <p:cTn id="17" dur="500"/>
                                        <p:tgtEl>
                                          <p:spTgt spid="28676">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8676">
                                            <p:txEl>
                                              <p:pRg st="6" end="6"/>
                                            </p:txEl>
                                          </p:spTgt>
                                        </p:tgtEl>
                                        <p:attrNameLst>
                                          <p:attrName>style.visibility</p:attrName>
                                        </p:attrNameLst>
                                      </p:cBhvr>
                                      <p:to>
                                        <p:strVal val="visible"/>
                                      </p:to>
                                    </p:set>
                                    <p:animEffect transition="in" filter="wipe(left)">
                                      <p:cBhvr>
                                        <p:cTn id="22" dur="500"/>
                                        <p:tgtEl>
                                          <p:spTgt spid="28676">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8676">
                                            <p:txEl>
                                              <p:pRg st="7" end="7"/>
                                            </p:txEl>
                                          </p:spTgt>
                                        </p:tgtEl>
                                        <p:attrNameLst>
                                          <p:attrName>style.visibility</p:attrName>
                                        </p:attrNameLst>
                                      </p:cBhvr>
                                      <p:to>
                                        <p:strVal val="visible"/>
                                      </p:to>
                                    </p:set>
                                    <p:animEffect transition="in" filter="wipe(left)">
                                      <p:cBhvr>
                                        <p:cTn id="27" dur="500"/>
                                        <p:tgtEl>
                                          <p:spTgt spid="28676">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8676">
                                            <p:txEl>
                                              <p:pRg st="10" end="10"/>
                                            </p:txEl>
                                          </p:spTgt>
                                        </p:tgtEl>
                                        <p:attrNameLst>
                                          <p:attrName>style.visibility</p:attrName>
                                        </p:attrNameLst>
                                      </p:cBhvr>
                                      <p:to>
                                        <p:strVal val="visible"/>
                                      </p:to>
                                    </p:set>
                                    <p:animEffect transition="in" filter="wipe(left)">
                                      <p:cBhvr>
                                        <p:cTn id="32" dur="500"/>
                                        <p:tgtEl>
                                          <p:spTgt spid="28676">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5" presetClass="entr" presetSubtype="0" fill="hold" nodeType="clickEffect">
                                  <p:stCondLst>
                                    <p:cond delay="0"/>
                                  </p:stCondLst>
                                  <p:childTnLst>
                                    <p:set>
                                      <p:cBhvr>
                                        <p:cTn id="36" dur="1" fill="hold">
                                          <p:stCondLst>
                                            <p:cond delay="0"/>
                                          </p:stCondLst>
                                        </p:cTn>
                                        <p:tgtEl>
                                          <p:spTgt spid="57348"/>
                                        </p:tgtEl>
                                        <p:attrNameLst>
                                          <p:attrName>style.visibility</p:attrName>
                                        </p:attrNameLst>
                                      </p:cBhvr>
                                      <p:to>
                                        <p:strVal val="visible"/>
                                      </p:to>
                                    </p:set>
                                    <p:anim calcmode="lin" valueType="num">
                                      <p:cBhvr>
                                        <p:cTn id="37" dur="1000" fill="hold"/>
                                        <p:tgtEl>
                                          <p:spTgt spid="57348"/>
                                        </p:tgtEl>
                                        <p:attrNameLst>
                                          <p:attrName>ppt_w</p:attrName>
                                        </p:attrNameLst>
                                      </p:cBhvr>
                                      <p:tavLst>
                                        <p:tav tm="0">
                                          <p:val>
                                            <p:strVal val="#ppt_w*0.70"/>
                                          </p:val>
                                        </p:tav>
                                        <p:tav tm="100000">
                                          <p:val>
                                            <p:strVal val="#ppt_w"/>
                                          </p:val>
                                        </p:tav>
                                      </p:tavLst>
                                    </p:anim>
                                    <p:anim calcmode="lin" valueType="num">
                                      <p:cBhvr>
                                        <p:cTn id="38" dur="1000" fill="hold"/>
                                        <p:tgtEl>
                                          <p:spTgt spid="57348"/>
                                        </p:tgtEl>
                                        <p:attrNameLst>
                                          <p:attrName>ppt_h</p:attrName>
                                        </p:attrNameLst>
                                      </p:cBhvr>
                                      <p:tavLst>
                                        <p:tav tm="0">
                                          <p:val>
                                            <p:strVal val="#ppt_h"/>
                                          </p:val>
                                        </p:tav>
                                        <p:tav tm="100000">
                                          <p:val>
                                            <p:strVal val="#ppt_h"/>
                                          </p:val>
                                        </p:tav>
                                      </p:tavLst>
                                    </p:anim>
                                    <p:animEffect transition="in" filter="fade">
                                      <p:cBhvr>
                                        <p:cTn id="39" dur="1000"/>
                                        <p:tgtEl>
                                          <p:spTgt spid="573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625" y="214313"/>
            <a:ext cx="8229600" cy="642937"/>
          </a:xfrm>
        </p:spPr>
        <p:txBody>
          <a:bodyPr/>
          <a:lstStyle/>
          <a:p>
            <a:pPr>
              <a:buFont typeface="Wingdings 2" pitchFamily="18" charset="2"/>
              <a:buNone/>
              <a:defRPr/>
            </a:pPr>
            <a:r>
              <a:rPr lang="en-GB" sz="3600" b="1" dirty="0" smtClean="0">
                <a:solidFill>
                  <a:srgbClr val="FFFF00"/>
                </a:solidFill>
                <a:latin typeface="+mj-lt"/>
              </a:rPr>
              <a:t>Questions to ask</a:t>
            </a:r>
          </a:p>
          <a:p>
            <a:pPr>
              <a:buFont typeface="Wingdings 2" pitchFamily="18" charset="2"/>
              <a:buNone/>
              <a:defRPr/>
            </a:pPr>
            <a:endParaRPr lang="en-GB" sz="4000" b="1" dirty="0" smtClean="0">
              <a:solidFill>
                <a:srgbClr val="FFFF00"/>
              </a:solidFill>
              <a:latin typeface="+mj-lt"/>
            </a:endParaRPr>
          </a:p>
          <a:p>
            <a:pPr>
              <a:buFont typeface="Wingdings 2" pitchFamily="18" charset="2"/>
              <a:buNone/>
              <a:defRPr/>
            </a:pPr>
            <a:endParaRPr lang="en-GB" sz="4000" b="1" dirty="0" smtClean="0">
              <a:solidFill>
                <a:srgbClr val="FFFF00"/>
              </a:solidFill>
              <a:latin typeface="+mj-lt"/>
            </a:endParaRPr>
          </a:p>
          <a:p>
            <a:pPr>
              <a:buFont typeface="Wingdings 2" pitchFamily="18" charset="2"/>
              <a:buNone/>
              <a:defRPr/>
            </a:pPr>
            <a:endParaRPr lang="en-GB" sz="4000" b="1" dirty="0" smtClean="0">
              <a:solidFill>
                <a:srgbClr val="FFFF00"/>
              </a:solidFill>
              <a:latin typeface="+mj-lt"/>
            </a:endParaRPr>
          </a:p>
          <a:p>
            <a:pPr>
              <a:buFont typeface="Wingdings 2" pitchFamily="18" charset="2"/>
              <a:buNone/>
              <a:defRPr/>
            </a:pPr>
            <a:endParaRPr lang="en-GB" sz="4000" b="1" dirty="0" smtClean="0">
              <a:solidFill>
                <a:srgbClr val="FFFF00"/>
              </a:solidFill>
              <a:latin typeface="+mj-lt"/>
            </a:endParaRPr>
          </a:p>
          <a:p>
            <a:pPr>
              <a:buFont typeface="Wingdings 2" pitchFamily="18" charset="2"/>
              <a:buNone/>
              <a:defRPr/>
            </a:pPr>
            <a:endParaRPr lang="en-GB" sz="4000" b="1" dirty="0" smtClean="0">
              <a:solidFill>
                <a:srgbClr val="FFFF00"/>
              </a:solidFill>
              <a:latin typeface="+mj-lt"/>
            </a:endParaRPr>
          </a:p>
          <a:p>
            <a:pPr>
              <a:buFont typeface="Wingdings 2" pitchFamily="18" charset="2"/>
              <a:buNone/>
              <a:defRPr/>
            </a:pPr>
            <a:endParaRPr lang="en-GB" sz="4000" b="1" dirty="0" smtClean="0">
              <a:solidFill>
                <a:srgbClr val="FFFF00"/>
              </a:solidFill>
              <a:latin typeface="+mj-lt"/>
            </a:endParaRPr>
          </a:p>
          <a:p>
            <a:pPr>
              <a:buFont typeface="Wingdings 2" pitchFamily="18" charset="2"/>
              <a:buNone/>
              <a:defRPr/>
            </a:pPr>
            <a:endParaRPr lang="en-GB" sz="4000" b="1" dirty="0" smtClean="0">
              <a:solidFill>
                <a:srgbClr val="FFFF00"/>
              </a:solidFill>
              <a:latin typeface="+mj-lt"/>
            </a:endParaRPr>
          </a:p>
          <a:p>
            <a:pPr>
              <a:buFont typeface="Wingdings 2" pitchFamily="18" charset="2"/>
              <a:buNone/>
              <a:defRPr/>
            </a:pPr>
            <a:endParaRPr lang="en-GB" sz="4000" b="1" dirty="0" smtClean="0">
              <a:solidFill>
                <a:srgbClr val="FFFF00"/>
              </a:solidFill>
              <a:latin typeface="+mj-lt"/>
            </a:endParaRPr>
          </a:p>
          <a:p>
            <a:pPr>
              <a:buFont typeface="Wingdings 2" pitchFamily="18" charset="2"/>
              <a:buNone/>
              <a:defRPr/>
            </a:pPr>
            <a:endParaRPr lang="en-GB" sz="4000" b="1" dirty="0" smtClean="0">
              <a:solidFill>
                <a:srgbClr val="FFFF00"/>
              </a:solidFill>
              <a:latin typeface="+mj-lt"/>
            </a:endParaRPr>
          </a:p>
          <a:p>
            <a:pPr>
              <a:buFont typeface="Wingdings 2" pitchFamily="18" charset="2"/>
              <a:buNone/>
              <a:defRPr/>
            </a:pPr>
            <a:endParaRPr lang="en-GB" dirty="0"/>
          </a:p>
        </p:txBody>
      </p:sp>
      <p:pic>
        <p:nvPicPr>
          <p:cNvPr id="58370" name="Picture 7" descr="http://2.bp.blogspot.com/_5E3QPPOR_kI/S4vfJrzWDII/AAAAAAAABGI/zlzhFDhsSdw/s320/Mind.gif">
            <a:hlinkClick r:id="rId2"/>
          </p:cNvPr>
          <p:cNvPicPr>
            <a:picLocks noChangeAspect="1" noChangeArrowheads="1"/>
          </p:cNvPicPr>
          <p:nvPr/>
        </p:nvPicPr>
        <p:blipFill>
          <a:blip r:embed="rId3"/>
          <a:srcRect/>
          <a:stretch>
            <a:fillRect/>
          </a:stretch>
        </p:blipFill>
        <p:spPr bwMode="auto">
          <a:xfrm>
            <a:off x="6929438" y="2500313"/>
            <a:ext cx="1543050" cy="1819275"/>
          </a:xfrm>
          <a:prstGeom prst="rect">
            <a:avLst/>
          </a:prstGeom>
          <a:noFill/>
          <a:ln w="9525">
            <a:noFill/>
            <a:miter lim="800000"/>
            <a:headEnd/>
            <a:tailEnd/>
          </a:ln>
        </p:spPr>
      </p:pic>
      <p:pic>
        <p:nvPicPr>
          <p:cNvPr id="58371" name="Picture 4" descr="Pearson Longman"/>
          <p:cNvPicPr>
            <a:picLocks noChangeAspect="1" noChangeArrowheads="1"/>
          </p:cNvPicPr>
          <p:nvPr/>
        </p:nvPicPr>
        <p:blipFill>
          <a:blip r:embed="rId4"/>
          <a:srcRect/>
          <a:stretch>
            <a:fillRect/>
          </a:stretch>
        </p:blipFill>
        <p:spPr bwMode="auto">
          <a:xfrm>
            <a:off x="8501063" y="6000750"/>
            <a:ext cx="642937" cy="857250"/>
          </a:xfrm>
          <a:prstGeom prst="rect">
            <a:avLst/>
          </a:prstGeom>
          <a:noFill/>
          <a:ln w="9525">
            <a:noFill/>
            <a:miter lim="800000"/>
            <a:headEnd/>
            <a:tailEnd/>
          </a:ln>
        </p:spPr>
      </p:pic>
      <p:sp>
        <p:nvSpPr>
          <p:cNvPr id="58372" name="TextBox 6"/>
          <p:cNvSpPr txBox="1">
            <a:spLocks noChangeArrowheads="1"/>
          </p:cNvSpPr>
          <p:nvPr/>
        </p:nvSpPr>
        <p:spPr bwMode="auto">
          <a:xfrm>
            <a:off x="428625" y="1285875"/>
            <a:ext cx="8286750" cy="4400550"/>
          </a:xfrm>
          <a:prstGeom prst="rect">
            <a:avLst/>
          </a:prstGeom>
          <a:noFill/>
          <a:ln w="9525">
            <a:noFill/>
            <a:miter lim="800000"/>
            <a:headEnd/>
            <a:tailEnd/>
          </a:ln>
        </p:spPr>
        <p:txBody>
          <a:bodyPr>
            <a:spAutoFit/>
          </a:bodyPr>
          <a:lstStyle/>
          <a:p>
            <a:pPr eaLnBrk="0" hangingPunct="0"/>
            <a:r>
              <a:rPr lang="en-GB" sz="2800">
                <a:solidFill>
                  <a:schemeClr val="bg1"/>
                </a:solidFill>
                <a:cs typeface="Arial" charset="0"/>
              </a:rPr>
              <a:t>“How can I do this task? How long will it take?”</a:t>
            </a:r>
          </a:p>
          <a:p>
            <a:pPr eaLnBrk="0" hangingPunct="0"/>
            <a:r>
              <a:rPr lang="en-GB" sz="2800">
                <a:solidFill>
                  <a:schemeClr val="bg1"/>
                </a:solidFill>
                <a:cs typeface="Arial" charset="0"/>
              </a:rPr>
              <a:t>“What have I done before that’s similar?”</a:t>
            </a:r>
          </a:p>
          <a:p>
            <a:pPr eaLnBrk="0" hangingPunct="0"/>
            <a:r>
              <a:rPr lang="en-GB" sz="2800">
                <a:solidFill>
                  <a:schemeClr val="bg1"/>
                </a:solidFill>
                <a:cs typeface="Arial" charset="0"/>
              </a:rPr>
              <a:t>“ How did I do this task?”  </a:t>
            </a:r>
          </a:p>
          <a:p>
            <a:pPr eaLnBrk="0" hangingPunct="0"/>
            <a:r>
              <a:rPr lang="en-GB" sz="2800">
                <a:solidFill>
                  <a:schemeClr val="bg1"/>
                </a:solidFill>
                <a:cs typeface="Arial" charset="0"/>
              </a:rPr>
              <a:t>“Where did I find the answer?”  </a:t>
            </a:r>
          </a:p>
          <a:p>
            <a:pPr eaLnBrk="0" hangingPunct="0"/>
            <a:r>
              <a:rPr lang="en-GB" sz="2800">
                <a:solidFill>
                  <a:schemeClr val="bg1"/>
                </a:solidFill>
                <a:cs typeface="Arial" charset="0"/>
              </a:rPr>
              <a:t>“ Why is the answer right/wrong?” </a:t>
            </a:r>
          </a:p>
          <a:p>
            <a:pPr eaLnBrk="0" hangingPunct="0"/>
            <a:r>
              <a:rPr lang="en-GB" sz="2800">
                <a:solidFill>
                  <a:schemeClr val="bg1"/>
                </a:solidFill>
                <a:cs typeface="Arial" charset="0"/>
              </a:rPr>
              <a:t>“What is usually easy/difficult for me?”  </a:t>
            </a:r>
          </a:p>
          <a:p>
            <a:pPr eaLnBrk="0" hangingPunct="0"/>
            <a:r>
              <a:rPr lang="en-GB" sz="2800">
                <a:solidFill>
                  <a:schemeClr val="bg1"/>
                </a:solidFill>
                <a:cs typeface="Arial" charset="0"/>
              </a:rPr>
              <a:t>“What do I need to practise more?” </a:t>
            </a:r>
          </a:p>
          <a:p>
            <a:pPr eaLnBrk="0" hangingPunct="0"/>
            <a:r>
              <a:rPr lang="en-GB" sz="2800">
                <a:solidFill>
                  <a:schemeClr val="bg1"/>
                </a:solidFill>
                <a:cs typeface="Arial" charset="0"/>
              </a:rPr>
              <a:t>“What am I good at?”  </a:t>
            </a:r>
          </a:p>
          <a:p>
            <a:pPr eaLnBrk="0" hangingPunct="0"/>
            <a:r>
              <a:rPr lang="en-GB" sz="2800">
                <a:solidFill>
                  <a:schemeClr val="bg1"/>
                </a:solidFill>
                <a:cs typeface="Arial" charset="0"/>
              </a:rPr>
              <a:t>“What can I achieve by the end of term if I spend 1 hour a day studying outside class?” </a:t>
            </a:r>
            <a:endParaRPr lang="en-GB" sz="2800" i="1">
              <a:solidFill>
                <a:schemeClr val="bg1"/>
              </a:solidFill>
              <a:cs typeface="Arial"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Content Placeholder 3" descr="Cornerstone_reflection.PNG"/>
          <p:cNvPicPr>
            <a:picLocks noGrp="1" noChangeAspect="1"/>
          </p:cNvPicPr>
          <p:nvPr>
            <p:ph idx="1"/>
          </p:nvPr>
        </p:nvPicPr>
        <p:blipFill>
          <a:blip r:embed="rId2"/>
          <a:srcRect/>
          <a:stretch>
            <a:fillRect/>
          </a:stretch>
        </p:blipFill>
        <p:spPr>
          <a:xfrm>
            <a:off x="2857500" y="1428750"/>
            <a:ext cx="3486150" cy="4929188"/>
          </a:xfrm>
        </p:spPr>
      </p:pic>
      <p:sp>
        <p:nvSpPr>
          <p:cNvPr id="59394" name="TextBox 4"/>
          <p:cNvSpPr txBox="1">
            <a:spLocks noChangeArrowheads="1"/>
          </p:cNvSpPr>
          <p:nvPr/>
        </p:nvSpPr>
        <p:spPr bwMode="auto">
          <a:xfrm>
            <a:off x="500063" y="500063"/>
            <a:ext cx="8215312" cy="646112"/>
          </a:xfrm>
          <a:prstGeom prst="rect">
            <a:avLst/>
          </a:prstGeom>
          <a:noFill/>
          <a:ln w="9525">
            <a:noFill/>
            <a:miter lim="800000"/>
            <a:headEnd/>
            <a:tailEnd/>
          </a:ln>
        </p:spPr>
        <p:txBody>
          <a:bodyPr>
            <a:spAutoFit/>
          </a:bodyPr>
          <a:lstStyle/>
          <a:p>
            <a:r>
              <a:rPr lang="en-GB" sz="3600" b="1">
                <a:solidFill>
                  <a:srgbClr val="FFFF00"/>
                </a:solidFill>
              </a:rPr>
              <a:t>Metacognition starts at an early age!</a:t>
            </a:r>
          </a:p>
        </p:txBody>
      </p:sp>
      <p:pic>
        <p:nvPicPr>
          <p:cNvPr id="59395" name="Picture 4" descr="Pearson Longman"/>
          <p:cNvPicPr>
            <a:picLocks noChangeAspect="1" noChangeArrowheads="1"/>
          </p:cNvPicPr>
          <p:nvPr/>
        </p:nvPicPr>
        <p:blipFill>
          <a:blip r:embed="rId3"/>
          <a:srcRect/>
          <a:stretch>
            <a:fillRect/>
          </a:stretch>
        </p:blipFill>
        <p:spPr bwMode="auto">
          <a:xfrm>
            <a:off x="8501063" y="6000750"/>
            <a:ext cx="642937" cy="857250"/>
          </a:xfrm>
          <a:prstGeom prst="rect">
            <a:avLst/>
          </a:prstGeom>
          <a:noFill/>
          <a:ln w="9525">
            <a:noFill/>
            <a:miter lim="800000"/>
            <a:headEnd/>
            <a:tailEnd/>
          </a:ln>
        </p:spPr>
      </p:pic>
      <p:sp>
        <p:nvSpPr>
          <p:cNvPr id="59396" name="Slide Number Placeholder 4"/>
          <p:cNvSpPr>
            <a:spLocks noGrp="1"/>
          </p:cNvSpPr>
          <p:nvPr>
            <p:ph type="sldNum" sz="quarter" idx="12"/>
          </p:nvPr>
        </p:nvSpPr>
        <p:spPr>
          <a:noFill/>
        </p:spPr>
        <p:txBody>
          <a:bodyPr/>
          <a:lstStyle/>
          <a:p>
            <a:fld id="{F85A035E-DEDC-4AE9-B44E-660FD418CFFC}" type="slidenum">
              <a:rPr lang="en-GB" smtClean="0"/>
              <a:pPr/>
              <a:t>34</a:t>
            </a:fld>
            <a:endParaRPr lang="en-GB"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3" name="Picture 5"/>
          <p:cNvPicPr>
            <a:picLocks noChangeAspect="1" noChangeArrowheads="1"/>
          </p:cNvPicPr>
          <p:nvPr/>
        </p:nvPicPr>
        <p:blipFill>
          <a:blip r:embed="rId3"/>
          <a:srcRect r="6075"/>
          <a:stretch>
            <a:fillRect/>
          </a:stretch>
        </p:blipFill>
        <p:spPr bwMode="auto">
          <a:xfrm>
            <a:off x="0" y="785813"/>
            <a:ext cx="4429125" cy="6072187"/>
          </a:xfrm>
          <a:prstGeom prst="rect">
            <a:avLst/>
          </a:prstGeom>
          <a:noFill/>
          <a:ln w="9525">
            <a:noFill/>
            <a:miter lim="800000"/>
            <a:headEnd/>
            <a:tailEnd/>
          </a:ln>
        </p:spPr>
      </p:pic>
      <p:pic>
        <p:nvPicPr>
          <p:cNvPr id="17414" name="Picture 6"/>
          <p:cNvPicPr>
            <a:picLocks noChangeAspect="1" noChangeArrowheads="1"/>
          </p:cNvPicPr>
          <p:nvPr/>
        </p:nvPicPr>
        <p:blipFill>
          <a:blip r:embed="rId4"/>
          <a:srcRect/>
          <a:stretch>
            <a:fillRect/>
          </a:stretch>
        </p:blipFill>
        <p:spPr bwMode="auto">
          <a:xfrm>
            <a:off x="4429125" y="785813"/>
            <a:ext cx="4714875" cy="6072187"/>
          </a:xfrm>
          <a:prstGeom prst="rect">
            <a:avLst/>
          </a:prstGeom>
          <a:noFill/>
          <a:ln w="9525">
            <a:noFill/>
            <a:miter lim="800000"/>
            <a:headEnd/>
            <a:tailEnd/>
          </a:ln>
        </p:spPr>
      </p:pic>
      <p:pic>
        <p:nvPicPr>
          <p:cNvPr id="17415" name="Picture 7"/>
          <p:cNvPicPr>
            <a:picLocks noChangeAspect="1" noChangeArrowheads="1"/>
          </p:cNvPicPr>
          <p:nvPr/>
        </p:nvPicPr>
        <p:blipFill>
          <a:blip r:embed="rId5"/>
          <a:srcRect/>
          <a:stretch>
            <a:fillRect/>
          </a:stretch>
        </p:blipFill>
        <p:spPr bwMode="auto">
          <a:xfrm>
            <a:off x="2214563" y="1643063"/>
            <a:ext cx="4295775" cy="1466850"/>
          </a:xfrm>
          <a:prstGeom prst="rect">
            <a:avLst/>
          </a:prstGeom>
          <a:noFill/>
          <a:ln w="9525">
            <a:noFill/>
            <a:miter lim="800000"/>
            <a:headEnd/>
            <a:tailEnd/>
          </a:ln>
        </p:spPr>
      </p:pic>
      <p:sp>
        <p:nvSpPr>
          <p:cNvPr id="60420" name="Rectangle 6"/>
          <p:cNvSpPr>
            <a:spLocks noChangeArrowheads="1"/>
          </p:cNvSpPr>
          <p:nvPr/>
        </p:nvSpPr>
        <p:spPr bwMode="auto">
          <a:xfrm>
            <a:off x="1500188" y="142875"/>
            <a:ext cx="6542087" cy="646113"/>
          </a:xfrm>
          <a:prstGeom prst="rect">
            <a:avLst/>
          </a:prstGeom>
          <a:noFill/>
          <a:ln w="9525">
            <a:noFill/>
            <a:miter lim="800000"/>
            <a:headEnd/>
            <a:tailEnd/>
          </a:ln>
        </p:spPr>
        <p:txBody>
          <a:bodyPr wrap="none">
            <a:spAutoFit/>
          </a:bodyPr>
          <a:lstStyle/>
          <a:p>
            <a:pPr>
              <a:lnSpc>
                <a:spcPct val="90000"/>
              </a:lnSpc>
            </a:pPr>
            <a:r>
              <a:rPr lang="en-GB" sz="4000" b="1">
                <a:solidFill>
                  <a:srgbClr val="FFFF00"/>
                </a:solidFill>
              </a:rPr>
              <a:t>Prepare students for work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7413"/>
                                        </p:tgtEl>
                                        <p:attrNameLst>
                                          <p:attrName>style.visibility</p:attrName>
                                        </p:attrNameLst>
                                      </p:cBhvr>
                                      <p:to>
                                        <p:strVal val="visible"/>
                                      </p:to>
                                    </p:set>
                                    <p:anim calcmode="lin" valueType="num">
                                      <p:cBhvr>
                                        <p:cTn id="7" dur="1000" fill="hold"/>
                                        <p:tgtEl>
                                          <p:spTgt spid="17413"/>
                                        </p:tgtEl>
                                        <p:attrNameLst>
                                          <p:attrName>ppt_w</p:attrName>
                                        </p:attrNameLst>
                                      </p:cBhvr>
                                      <p:tavLst>
                                        <p:tav tm="0">
                                          <p:val>
                                            <p:strVal val="#ppt_w*0.70"/>
                                          </p:val>
                                        </p:tav>
                                        <p:tav tm="100000">
                                          <p:val>
                                            <p:strVal val="#ppt_w"/>
                                          </p:val>
                                        </p:tav>
                                      </p:tavLst>
                                    </p:anim>
                                    <p:anim calcmode="lin" valueType="num">
                                      <p:cBhvr>
                                        <p:cTn id="8" dur="1000" fill="hold"/>
                                        <p:tgtEl>
                                          <p:spTgt spid="17413"/>
                                        </p:tgtEl>
                                        <p:attrNameLst>
                                          <p:attrName>ppt_h</p:attrName>
                                        </p:attrNameLst>
                                      </p:cBhvr>
                                      <p:tavLst>
                                        <p:tav tm="0">
                                          <p:val>
                                            <p:strVal val="#ppt_h"/>
                                          </p:val>
                                        </p:tav>
                                        <p:tav tm="100000">
                                          <p:val>
                                            <p:strVal val="#ppt_h"/>
                                          </p:val>
                                        </p:tav>
                                      </p:tavLst>
                                    </p:anim>
                                    <p:animEffect transition="in" filter="fade">
                                      <p:cBhvr>
                                        <p:cTn id="9" dur="1000"/>
                                        <p:tgtEl>
                                          <p:spTgt spid="17413"/>
                                        </p:tgtEl>
                                      </p:cBhvr>
                                    </p:animEffect>
                                  </p:childTnLst>
                                </p:cTn>
                              </p:par>
                              <p:par>
                                <p:cTn id="10" presetID="55" presetClass="entr" presetSubtype="0" fill="hold" nodeType="withEffect">
                                  <p:stCondLst>
                                    <p:cond delay="0"/>
                                  </p:stCondLst>
                                  <p:childTnLst>
                                    <p:set>
                                      <p:cBhvr>
                                        <p:cTn id="11" dur="1" fill="hold">
                                          <p:stCondLst>
                                            <p:cond delay="0"/>
                                          </p:stCondLst>
                                        </p:cTn>
                                        <p:tgtEl>
                                          <p:spTgt spid="17414"/>
                                        </p:tgtEl>
                                        <p:attrNameLst>
                                          <p:attrName>style.visibility</p:attrName>
                                        </p:attrNameLst>
                                      </p:cBhvr>
                                      <p:to>
                                        <p:strVal val="visible"/>
                                      </p:to>
                                    </p:set>
                                    <p:anim calcmode="lin" valueType="num">
                                      <p:cBhvr>
                                        <p:cTn id="12" dur="1000" fill="hold"/>
                                        <p:tgtEl>
                                          <p:spTgt spid="17414"/>
                                        </p:tgtEl>
                                        <p:attrNameLst>
                                          <p:attrName>ppt_w</p:attrName>
                                        </p:attrNameLst>
                                      </p:cBhvr>
                                      <p:tavLst>
                                        <p:tav tm="0">
                                          <p:val>
                                            <p:strVal val="#ppt_w*0.70"/>
                                          </p:val>
                                        </p:tav>
                                        <p:tav tm="100000">
                                          <p:val>
                                            <p:strVal val="#ppt_w"/>
                                          </p:val>
                                        </p:tav>
                                      </p:tavLst>
                                    </p:anim>
                                    <p:anim calcmode="lin" valueType="num">
                                      <p:cBhvr>
                                        <p:cTn id="13" dur="1000" fill="hold"/>
                                        <p:tgtEl>
                                          <p:spTgt spid="17414"/>
                                        </p:tgtEl>
                                        <p:attrNameLst>
                                          <p:attrName>ppt_h</p:attrName>
                                        </p:attrNameLst>
                                      </p:cBhvr>
                                      <p:tavLst>
                                        <p:tav tm="0">
                                          <p:val>
                                            <p:strVal val="#ppt_h"/>
                                          </p:val>
                                        </p:tav>
                                        <p:tav tm="100000">
                                          <p:val>
                                            <p:strVal val="#ppt_h"/>
                                          </p:val>
                                        </p:tav>
                                      </p:tavLst>
                                    </p:anim>
                                    <p:animEffect transition="in" filter="fade">
                                      <p:cBhvr>
                                        <p:cTn id="14" dur="1000"/>
                                        <p:tgtEl>
                                          <p:spTgt spid="1741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17415"/>
                                        </p:tgtEl>
                                        <p:attrNameLst>
                                          <p:attrName>style.visibility</p:attrName>
                                        </p:attrNameLst>
                                      </p:cBhvr>
                                      <p:to>
                                        <p:strVal val="visible"/>
                                      </p:to>
                                    </p:set>
                                    <p:anim calcmode="lin" valueType="num">
                                      <p:cBhvr>
                                        <p:cTn id="19" dur="500" fill="hold"/>
                                        <p:tgtEl>
                                          <p:spTgt spid="17415"/>
                                        </p:tgtEl>
                                        <p:attrNameLst>
                                          <p:attrName>ppt_w</p:attrName>
                                        </p:attrNameLst>
                                      </p:cBhvr>
                                      <p:tavLst>
                                        <p:tav tm="0">
                                          <p:val>
                                            <p:fltVal val="0"/>
                                          </p:val>
                                        </p:tav>
                                        <p:tav tm="100000">
                                          <p:val>
                                            <p:strVal val="#ppt_w"/>
                                          </p:val>
                                        </p:tav>
                                      </p:tavLst>
                                    </p:anim>
                                    <p:anim calcmode="lin" valueType="num">
                                      <p:cBhvr>
                                        <p:cTn id="20" dur="500" fill="hold"/>
                                        <p:tgtEl>
                                          <p:spTgt spid="17415"/>
                                        </p:tgtEl>
                                        <p:attrNameLst>
                                          <p:attrName>ppt_h</p:attrName>
                                        </p:attrNameLst>
                                      </p:cBhvr>
                                      <p:tavLst>
                                        <p:tav tm="0">
                                          <p:val>
                                            <p:fltVal val="0"/>
                                          </p:val>
                                        </p:tav>
                                        <p:tav tm="100000">
                                          <p:val>
                                            <p:strVal val="#ppt_h"/>
                                          </p:val>
                                        </p:tav>
                                      </p:tavLst>
                                    </p:anim>
                                    <p:animEffect transition="in" filter="fade">
                                      <p:cBhvr>
                                        <p:cTn id="21" dur="500"/>
                                        <p:tgtEl>
                                          <p:spTgt spid="174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p:nvPr>
        </p:nvSpPr>
        <p:spPr>
          <a:xfrm>
            <a:off x="285750" y="142875"/>
            <a:ext cx="8543925" cy="785813"/>
          </a:xfrm>
        </p:spPr>
        <p:txBody>
          <a:bodyPr/>
          <a:lstStyle/>
          <a:p>
            <a:pPr algn="l"/>
            <a:r>
              <a:rPr lang="en-GB" sz="3600" b="1" smtClean="0">
                <a:solidFill>
                  <a:srgbClr val="FFFF00"/>
                </a:solidFill>
              </a:rPr>
              <a:t>Prepare students for higher education</a:t>
            </a:r>
          </a:p>
        </p:txBody>
      </p:sp>
      <p:sp>
        <p:nvSpPr>
          <p:cNvPr id="3" name="Content Placeholder 2"/>
          <p:cNvSpPr>
            <a:spLocks noGrp="1"/>
          </p:cNvSpPr>
          <p:nvPr>
            <p:ph idx="1"/>
          </p:nvPr>
        </p:nvSpPr>
        <p:spPr>
          <a:xfrm>
            <a:off x="457200" y="1143000"/>
            <a:ext cx="8229600" cy="5181600"/>
          </a:xfrm>
        </p:spPr>
        <p:txBody>
          <a:bodyPr/>
          <a:lstStyle/>
          <a:p>
            <a:pPr>
              <a:defRPr/>
            </a:pPr>
            <a:r>
              <a:rPr lang="en-GB" sz="2400" dirty="0" smtClean="0">
                <a:solidFill>
                  <a:schemeClr val="bg1"/>
                </a:solidFill>
                <a:latin typeface="+mj-lt"/>
              </a:rPr>
              <a:t>Organisation</a:t>
            </a:r>
          </a:p>
          <a:p>
            <a:pPr>
              <a:defRPr/>
            </a:pPr>
            <a:r>
              <a:rPr lang="en-GB" sz="2400" dirty="0" smtClean="0">
                <a:solidFill>
                  <a:schemeClr val="bg1"/>
                </a:solidFill>
                <a:latin typeface="+mj-lt"/>
              </a:rPr>
              <a:t>Time management</a:t>
            </a:r>
          </a:p>
          <a:p>
            <a:pPr>
              <a:defRPr/>
            </a:pPr>
            <a:r>
              <a:rPr lang="en-GB" sz="2400" dirty="0" smtClean="0">
                <a:solidFill>
                  <a:schemeClr val="bg1"/>
                </a:solidFill>
                <a:latin typeface="+mj-lt"/>
              </a:rPr>
              <a:t>Autonomy - self-directed study and self-discipline</a:t>
            </a:r>
          </a:p>
          <a:p>
            <a:pPr>
              <a:defRPr/>
            </a:pPr>
            <a:r>
              <a:rPr lang="en-GB" sz="2400" dirty="0" smtClean="0">
                <a:solidFill>
                  <a:schemeClr val="bg1"/>
                </a:solidFill>
                <a:latin typeface="+mj-lt"/>
              </a:rPr>
              <a:t>Personal responsibility for progression in learning</a:t>
            </a:r>
          </a:p>
          <a:p>
            <a:pPr>
              <a:defRPr/>
            </a:pPr>
            <a:r>
              <a:rPr lang="en-GB" sz="2400" dirty="0" smtClean="0">
                <a:solidFill>
                  <a:schemeClr val="bg1"/>
                </a:solidFill>
                <a:latin typeface="+mj-lt"/>
              </a:rPr>
              <a:t>Accessing support</a:t>
            </a:r>
          </a:p>
          <a:p>
            <a:pPr>
              <a:defRPr/>
            </a:pPr>
            <a:r>
              <a:rPr lang="en-GB" sz="2400" dirty="0" smtClean="0">
                <a:solidFill>
                  <a:schemeClr val="bg1"/>
                </a:solidFill>
                <a:latin typeface="+mj-lt"/>
              </a:rPr>
              <a:t>Academic reading - critical appraisal of sources (Wikipedia!)</a:t>
            </a:r>
          </a:p>
          <a:p>
            <a:pPr>
              <a:defRPr/>
            </a:pPr>
            <a:r>
              <a:rPr lang="en-GB" sz="2400" dirty="0" smtClean="0">
                <a:solidFill>
                  <a:schemeClr val="bg1"/>
                </a:solidFill>
                <a:latin typeface="+mj-lt"/>
              </a:rPr>
              <a:t>Creative and critical thinking</a:t>
            </a:r>
          </a:p>
          <a:p>
            <a:pPr>
              <a:defRPr/>
            </a:pPr>
            <a:r>
              <a:rPr lang="en-GB" sz="2400" dirty="0" smtClean="0">
                <a:solidFill>
                  <a:schemeClr val="bg1"/>
                </a:solidFill>
                <a:latin typeface="+mj-lt"/>
              </a:rPr>
              <a:t>Groupwork – contribute and work as part of a team</a:t>
            </a:r>
          </a:p>
          <a:p>
            <a:pPr>
              <a:defRPr/>
            </a:pPr>
            <a:r>
              <a:rPr lang="en-GB" sz="2400" dirty="0" smtClean="0">
                <a:solidFill>
                  <a:schemeClr val="bg1"/>
                </a:solidFill>
                <a:latin typeface="+mj-lt"/>
              </a:rPr>
              <a:t>Public speaking - give presentations</a:t>
            </a:r>
          </a:p>
          <a:p>
            <a:pPr>
              <a:defRPr/>
            </a:pPr>
            <a:r>
              <a:rPr lang="en-GB" sz="2400" dirty="0" smtClean="0">
                <a:solidFill>
                  <a:schemeClr val="bg1"/>
                </a:solidFill>
                <a:latin typeface="+mj-lt"/>
              </a:rPr>
              <a:t>Research skills</a:t>
            </a:r>
          </a:p>
          <a:p>
            <a:pPr>
              <a:defRPr/>
            </a:pPr>
            <a:r>
              <a:rPr lang="en-GB" sz="2400" dirty="0" smtClean="0">
                <a:solidFill>
                  <a:schemeClr val="bg1"/>
                </a:solidFill>
                <a:latin typeface="+mj-lt"/>
              </a:rPr>
              <a:t>Academic writing</a:t>
            </a:r>
          </a:p>
          <a:p>
            <a:pPr>
              <a:defRPr/>
            </a:pPr>
            <a:endParaRPr lang="en-GB" dirty="0" smtClean="0"/>
          </a:p>
          <a:p>
            <a:pPr>
              <a:buFont typeface="Wingdings 2" pitchFamily="18" charset="2"/>
              <a:buNone/>
              <a:defRPr/>
            </a:pPr>
            <a:endParaRPr lang="en-GB" dirty="0"/>
          </a:p>
        </p:txBody>
      </p:sp>
      <p:pic>
        <p:nvPicPr>
          <p:cNvPr id="62467" name="Picture 2" descr="Top USA universities reviews List "/>
          <p:cNvPicPr>
            <a:picLocks noChangeAspect="1" noChangeArrowheads="1"/>
          </p:cNvPicPr>
          <p:nvPr/>
        </p:nvPicPr>
        <p:blipFill>
          <a:blip r:embed="rId2"/>
          <a:srcRect/>
          <a:stretch>
            <a:fillRect/>
          </a:stretch>
        </p:blipFill>
        <p:spPr bwMode="auto">
          <a:xfrm>
            <a:off x="6786563" y="5143500"/>
            <a:ext cx="2357437" cy="1714500"/>
          </a:xfrm>
          <a:prstGeom prst="rect">
            <a:avLst/>
          </a:prstGeom>
          <a:noFill/>
          <a:ln w="9525">
            <a:noFill/>
            <a:miter lim="800000"/>
            <a:headEnd/>
            <a:tailEnd/>
          </a:ln>
        </p:spPr>
      </p:pic>
      <p:pic>
        <p:nvPicPr>
          <p:cNvPr id="62468" name="Picture 3" descr="C:\Users\User\AppData\Local\Microsoft\Windows\Temporary Internet Files\Content.IE5\VMSVNOGL\MC900439262[1].jpg"/>
          <p:cNvPicPr>
            <a:picLocks noChangeAspect="1" noChangeArrowheads="1"/>
          </p:cNvPicPr>
          <p:nvPr/>
        </p:nvPicPr>
        <p:blipFill>
          <a:blip r:embed="rId3"/>
          <a:srcRect/>
          <a:stretch>
            <a:fillRect/>
          </a:stretch>
        </p:blipFill>
        <p:spPr bwMode="auto">
          <a:xfrm>
            <a:off x="7786688" y="928688"/>
            <a:ext cx="1071562" cy="1285875"/>
          </a:xfrm>
          <a:prstGeom prst="rect">
            <a:avLst/>
          </a:prstGeom>
          <a:noFill/>
          <a:ln w="9525">
            <a:noFill/>
            <a:miter lim="800000"/>
            <a:headEnd/>
            <a:tailEnd/>
          </a:ln>
        </p:spPr>
      </p:pic>
      <p:sp>
        <p:nvSpPr>
          <p:cNvPr id="62469" name="Slide Number Placeholder 5"/>
          <p:cNvSpPr>
            <a:spLocks noGrp="1"/>
          </p:cNvSpPr>
          <p:nvPr>
            <p:ph type="sldNum" sz="quarter" idx="12"/>
          </p:nvPr>
        </p:nvSpPr>
        <p:spPr>
          <a:noFill/>
        </p:spPr>
        <p:txBody>
          <a:bodyPr/>
          <a:lstStyle/>
          <a:p>
            <a:fld id="{04896D18-0DF9-4B4A-9C18-E59148210A97}" type="slidenum">
              <a:rPr lang="en-GB" smtClean="0"/>
              <a:pPr/>
              <a:t>36</a:t>
            </a:fld>
            <a:endParaRPr lang="en-GB"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left)">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left)">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wipe(left)">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wipe(left)">
                                      <p:cBhvr>
                                        <p:cTn id="5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a:xfrm>
            <a:off x="457200" y="274638"/>
            <a:ext cx="8229600" cy="725487"/>
          </a:xfrm>
        </p:spPr>
        <p:txBody>
          <a:bodyPr/>
          <a:lstStyle/>
          <a:p>
            <a:r>
              <a:rPr lang="en-GB" b="1" smtClean="0">
                <a:solidFill>
                  <a:srgbClr val="FFFF00"/>
                </a:solidFill>
              </a:rPr>
              <a:t>Teachers today </a:t>
            </a:r>
          </a:p>
        </p:txBody>
      </p:sp>
      <p:pic>
        <p:nvPicPr>
          <p:cNvPr id="64514" name="Picture 2" descr="successful_entrepreneurs_5"/>
          <p:cNvPicPr>
            <a:picLocks noChangeAspect="1" noChangeArrowheads="1"/>
          </p:cNvPicPr>
          <p:nvPr/>
        </p:nvPicPr>
        <p:blipFill>
          <a:blip r:embed="rId2"/>
          <a:srcRect/>
          <a:stretch>
            <a:fillRect/>
          </a:stretch>
        </p:blipFill>
        <p:spPr bwMode="auto">
          <a:xfrm>
            <a:off x="785813" y="1357313"/>
            <a:ext cx="3357562" cy="3643312"/>
          </a:xfrm>
          <a:prstGeom prst="rect">
            <a:avLst/>
          </a:prstGeom>
          <a:noFill/>
          <a:ln w="9525">
            <a:noFill/>
            <a:miter lim="800000"/>
            <a:headEnd/>
            <a:tailEnd/>
          </a:ln>
        </p:spPr>
      </p:pic>
      <p:pic>
        <p:nvPicPr>
          <p:cNvPr id="64515" name="Picture 4" descr="A Jack of all trades is master of none. t-shirts"/>
          <p:cNvPicPr>
            <a:picLocks noChangeAspect="1" noChangeArrowheads="1"/>
          </p:cNvPicPr>
          <p:nvPr/>
        </p:nvPicPr>
        <p:blipFill>
          <a:blip r:embed="rId3"/>
          <a:srcRect/>
          <a:stretch>
            <a:fillRect/>
          </a:stretch>
        </p:blipFill>
        <p:spPr bwMode="auto">
          <a:xfrm>
            <a:off x="4786313" y="1143000"/>
            <a:ext cx="3857625" cy="4071938"/>
          </a:xfrm>
          <a:prstGeom prst="rect">
            <a:avLst/>
          </a:prstGeom>
          <a:noFill/>
          <a:ln w="9525">
            <a:noFill/>
            <a:miter lim="800000"/>
            <a:headEnd/>
            <a:tailEnd/>
          </a:ln>
        </p:spPr>
      </p:pic>
      <p:sp>
        <p:nvSpPr>
          <p:cNvPr id="64516" name="TextBox 6"/>
          <p:cNvSpPr txBox="1">
            <a:spLocks noChangeArrowheads="1"/>
          </p:cNvSpPr>
          <p:nvPr/>
        </p:nvSpPr>
        <p:spPr bwMode="auto">
          <a:xfrm>
            <a:off x="1500188" y="5357813"/>
            <a:ext cx="5857875" cy="1077912"/>
          </a:xfrm>
          <a:prstGeom prst="rect">
            <a:avLst/>
          </a:prstGeom>
          <a:noFill/>
          <a:ln w="9525">
            <a:noFill/>
            <a:miter lim="800000"/>
            <a:headEnd/>
            <a:tailEnd/>
          </a:ln>
        </p:spPr>
        <p:txBody>
          <a:bodyPr>
            <a:spAutoFit/>
          </a:bodyPr>
          <a:lstStyle/>
          <a:p>
            <a:r>
              <a:rPr lang="en-GB" sz="3200" b="1">
                <a:solidFill>
                  <a:schemeClr val="bg1"/>
                </a:solidFill>
              </a:rPr>
              <a:t>Rather, we must be Master of all trades and Jack of none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64514"/>
                                        </p:tgtEl>
                                        <p:attrNameLst>
                                          <p:attrName>style.visibility</p:attrName>
                                        </p:attrNameLst>
                                      </p:cBhvr>
                                      <p:to>
                                        <p:strVal val="visible"/>
                                      </p:to>
                                    </p:set>
                                    <p:anim calcmode="lin" valueType="num">
                                      <p:cBhvr>
                                        <p:cTn id="7" dur="1000" fill="hold"/>
                                        <p:tgtEl>
                                          <p:spTgt spid="64514"/>
                                        </p:tgtEl>
                                        <p:attrNameLst>
                                          <p:attrName>ppt_w</p:attrName>
                                        </p:attrNameLst>
                                      </p:cBhvr>
                                      <p:tavLst>
                                        <p:tav tm="0">
                                          <p:val>
                                            <p:strVal val="#ppt_w*0.70"/>
                                          </p:val>
                                        </p:tav>
                                        <p:tav tm="100000">
                                          <p:val>
                                            <p:strVal val="#ppt_w"/>
                                          </p:val>
                                        </p:tav>
                                      </p:tavLst>
                                    </p:anim>
                                    <p:anim calcmode="lin" valueType="num">
                                      <p:cBhvr>
                                        <p:cTn id="8" dur="1000" fill="hold"/>
                                        <p:tgtEl>
                                          <p:spTgt spid="64514"/>
                                        </p:tgtEl>
                                        <p:attrNameLst>
                                          <p:attrName>ppt_h</p:attrName>
                                        </p:attrNameLst>
                                      </p:cBhvr>
                                      <p:tavLst>
                                        <p:tav tm="0">
                                          <p:val>
                                            <p:strVal val="#ppt_h"/>
                                          </p:val>
                                        </p:tav>
                                        <p:tav tm="100000">
                                          <p:val>
                                            <p:strVal val="#ppt_h"/>
                                          </p:val>
                                        </p:tav>
                                      </p:tavLst>
                                    </p:anim>
                                    <p:animEffect transition="in" filter="fade">
                                      <p:cBhvr>
                                        <p:cTn id="9" dur="1000"/>
                                        <p:tgtEl>
                                          <p:spTgt spid="64514"/>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64515"/>
                                        </p:tgtEl>
                                        <p:attrNameLst>
                                          <p:attrName>style.visibility</p:attrName>
                                        </p:attrNameLst>
                                      </p:cBhvr>
                                      <p:to>
                                        <p:strVal val="visible"/>
                                      </p:to>
                                    </p:set>
                                    <p:anim calcmode="lin" valueType="num">
                                      <p:cBhvr>
                                        <p:cTn id="14" dur="1000" fill="hold"/>
                                        <p:tgtEl>
                                          <p:spTgt spid="64515"/>
                                        </p:tgtEl>
                                        <p:attrNameLst>
                                          <p:attrName>ppt_w</p:attrName>
                                        </p:attrNameLst>
                                      </p:cBhvr>
                                      <p:tavLst>
                                        <p:tav tm="0">
                                          <p:val>
                                            <p:strVal val="#ppt_w*0.70"/>
                                          </p:val>
                                        </p:tav>
                                        <p:tav tm="100000">
                                          <p:val>
                                            <p:strVal val="#ppt_w"/>
                                          </p:val>
                                        </p:tav>
                                      </p:tavLst>
                                    </p:anim>
                                    <p:anim calcmode="lin" valueType="num">
                                      <p:cBhvr>
                                        <p:cTn id="15" dur="1000" fill="hold"/>
                                        <p:tgtEl>
                                          <p:spTgt spid="64515"/>
                                        </p:tgtEl>
                                        <p:attrNameLst>
                                          <p:attrName>ppt_h</p:attrName>
                                        </p:attrNameLst>
                                      </p:cBhvr>
                                      <p:tavLst>
                                        <p:tav tm="0">
                                          <p:val>
                                            <p:strVal val="#ppt_h"/>
                                          </p:val>
                                        </p:tav>
                                        <p:tav tm="100000">
                                          <p:val>
                                            <p:strVal val="#ppt_h"/>
                                          </p:val>
                                        </p:tav>
                                      </p:tavLst>
                                    </p:anim>
                                    <p:animEffect transition="in" filter="fade">
                                      <p:cBhvr>
                                        <p:cTn id="16" dur="1000"/>
                                        <p:tgtEl>
                                          <p:spTgt spid="64515"/>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64516"/>
                                        </p:tgtEl>
                                        <p:attrNameLst>
                                          <p:attrName>style.visibility</p:attrName>
                                        </p:attrNameLst>
                                      </p:cBhvr>
                                      <p:to>
                                        <p:strVal val="visible"/>
                                      </p:to>
                                    </p:set>
                                    <p:anim calcmode="lin" valueType="num">
                                      <p:cBhvr>
                                        <p:cTn id="21" dur="1000" fill="hold"/>
                                        <p:tgtEl>
                                          <p:spTgt spid="64516"/>
                                        </p:tgtEl>
                                        <p:attrNameLst>
                                          <p:attrName>ppt_w</p:attrName>
                                        </p:attrNameLst>
                                      </p:cBhvr>
                                      <p:tavLst>
                                        <p:tav tm="0">
                                          <p:val>
                                            <p:strVal val="#ppt_w*0.70"/>
                                          </p:val>
                                        </p:tav>
                                        <p:tav tm="100000">
                                          <p:val>
                                            <p:strVal val="#ppt_w"/>
                                          </p:val>
                                        </p:tav>
                                      </p:tavLst>
                                    </p:anim>
                                    <p:anim calcmode="lin" valueType="num">
                                      <p:cBhvr>
                                        <p:cTn id="22" dur="1000" fill="hold"/>
                                        <p:tgtEl>
                                          <p:spTgt spid="64516"/>
                                        </p:tgtEl>
                                        <p:attrNameLst>
                                          <p:attrName>ppt_h</p:attrName>
                                        </p:attrNameLst>
                                      </p:cBhvr>
                                      <p:tavLst>
                                        <p:tav tm="0">
                                          <p:val>
                                            <p:strVal val="#ppt_h"/>
                                          </p:val>
                                        </p:tav>
                                        <p:tav tm="100000">
                                          <p:val>
                                            <p:strVal val="#ppt_h"/>
                                          </p:val>
                                        </p:tav>
                                      </p:tavLst>
                                    </p:anim>
                                    <p:animEffect transition="in" filter="fade">
                                      <p:cBhvr>
                                        <p:cTn id="23" dur="1000"/>
                                        <p:tgtEl>
                                          <p:spTgt spid="645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Content Placeholder 2"/>
          <p:cNvSpPr>
            <a:spLocks noGrp="1"/>
          </p:cNvSpPr>
          <p:nvPr>
            <p:ph idx="1"/>
          </p:nvPr>
        </p:nvSpPr>
        <p:spPr>
          <a:xfrm>
            <a:off x="0" y="1285875"/>
            <a:ext cx="9144000" cy="3340100"/>
          </a:xfrm>
        </p:spPr>
        <p:txBody>
          <a:bodyPr/>
          <a:lstStyle/>
          <a:p>
            <a:pPr algn="ctr" eaLnBrk="1" hangingPunct="1">
              <a:buFontTx/>
              <a:buNone/>
            </a:pPr>
            <a:r>
              <a:rPr lang="en-GB" sz="6000" b="1" smtClean="0">
                <a:solidFill>
                  <a:srgbClr val="FFFF00"/>
                </a:solidFill>
              </a:rPr>
              <a:t>Judy Copage</a:t>
            </a:r>
          </a:p>
          <a:p>
            <a:pPr algn="ctr" eaLnBrk="1" hangingPunct="1">
              <a:buFontTx/>
              <a:buNone/>
            </a:pPr>
            <a:endParaRPr lang="en-GB" sz="6000" b="1" smtClean="0">
              <a:solidFill>
                <a:srgbClr val="FFFF00"/>
              </a:solidFill>
            </a:endParaRPr>
          </a:p>
          <a:p>
            <a:pPr algn="ctr" eaLnBrk="1" hangingPunct="1">
              <a:buFontTx/>
              <a:buNone/>
            </a:pPr>
            <a:r>
              <a:rPr lang="en-GB" sz="4400" b="1" smtClean="0">
                <a:solidFill>
                  <a:srgbClr val="FFFF00"/>
                </a:solidFill>
              </a:rPr>
              <a:t>judy.copage@pearson.com</a:t>
            </a:r>
          </a:p>
          <a:p>
            <a:pPr eaLnBrk="1" hangingPunct="1"/>
            <a:endParaRPr lang="en-GB" smtClean="0"/>
          </a:p>
        </p:txBody>
      </p:sp>
      <p:pic>
        <p:nvPicPr>
          <p:cNvPr id="64514" name="Picture 8" descr="Logo Pearson white"/>
          <p:cNvPicPr>
            <a:picLocks noChangeAspect="1" noChangeArrowheads="1"/>
          </p:cNvPicPr>
          <p:nvPr/>
        </p:nvPicPr>
        <p:blipFill>
          <a:blip r:embed="rId2"/>
          <a:srcRect/>
          <a:stretch>
            <a:fillRect/>
          </a:stretch>
        </p:blipFill>
        <p:spPr bwMode="auto">
          <a:xfrm>
            <a:off x="3571875" y="4286250"/>
            <a:ext cx="1714500" cy="2143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endParaRPr lang="en-US" smtClean="0"/>
          </a:p>
        </p:txBody>
      </p:sp>
      <p:pic>
        <p:nvPicPr>
          <p:cNvPr id="4" name="Content Placeholder 3" descr="Success contents1.PNG"/>
          <p:cNvPicPr>
            <a:picLocks noGrp="1" noChangeAspect="1"/>
          </p:cNvPicPr>
          <p:nvPr>
            <p:ph idx="1"/>
          </p:nvPr>
        </p:nvPicPr>
        <p:blipFill>
          <a:blip r:embed="rId2"/>
          <a:srcRect/>
          <a:stretch>
            <a:fillRect/>
          </a:stretch>
        </p:blipFill>
        <p:spPr>
          <a:xfrm>
            <a:off x="0" y="0"/>
            <a:ext cx="4643438" cy="6858000"/>
          </a:xfrm>
        </p:spPr>
      </p:pic>
      <p:pic>
        <p:nvPicPr>
          <p:cNvPr id="5" name="Picture 4" descr="Success contents2.PNG"/>
          <p:cNvPicPr>
            <a:picLocks noChangeAspect="1"/>
          </p:cNvPicPr>
          <p:nvPr/>
        </p:nvPicPr>
        <p:blipFill>
          <a:blip r:embed="rId3"/>
          <a:srcRect/>
          <a:stretch>
            <a:fillRect/>
          </a:stretch>
        </p:blipFill>
        <p:spPr bwMode="auto">
          <a:xfrm>
            <a:off x="4643438" y="0"/>
            <a:ext cx="4500562" cy="6858000"/>
          </a:xfrm>
          <a:prstGeom prst="rect">
            <a:avLst/>
          </a:prstGeom>
          <a:noFill/>
          <a:ln w="9525">
            <a:noFill/>
            <a:miter lim="800000"/>
            <a:headEnd/>
            <a:tailEnd/>
          </a:ln>
        </p:spPr>
      </p:pic>
      <p:sp>
        <p:nvSpPr>
          <p:cNvPr id="6" name="TextBox 5"/>
          <p:cNvSpPr txBox="1">
            <a:spLocks noChangeArrowheads="1"/>
          </p:cNvSpPr>
          <p:nvPr/>
        </p:nvSpPr>
        <p:spPr bwMode="auto">
          <a:xfrm>
            <a:off x="1000125" y="2500313"/>
            <a:ext cx="6929438" cy="1323975"/>
          </a:xfrm>
          <a:prstGeom prst="rect">
            <a:avLst/>
          </a:prstGeom>
          <a:solidFill>
            <a:srgbClr val="0000FF"/>
          </a:solidFill>
          <a:ln w="9525">
            <a:noFill/>
            <a:miter lim="800000"/>
            <a:headEnd/>
            <a:tailEnd/>
          </a:ln>
        </p:spPr>
        <p:txBody>
          <a:bodyPr>
            <a:spAutoFit/>
          </a:bodyPr>
          <a:lstStyle/>
          <a:p>
            <a:r>
              <a:rPr lang="en-GB" sz="4000" b="1">
                <a:solidFill>
                  <a:schemeClr val="bg1"/>
                </a:solidFill>
              </a:rPr>
              <a:t>Changing views of both LEARNING and LANGUAGE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par>
                                <p:cTn id="10" presetID="55"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strVal val="#ppt_w*0.70"/>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animEffect transition="in" filter="fade">
                                      <p:cBhvr>
                                        <p:cTn id="14" dur="1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endParaRPr lang="en-US" smtClean="0"/>
          </a:p>
        </p:txBody>
      </p:sp>
      <p:pic>
        <p:nvPicPr>
          <p:cNvPr id="4" name="Content Placeholder 3" descr="Success elem 2.PNG"/>
          <p:cNvPicPr>
            <a:picLocks noGrp="1" noChangeAspect="1"/>
          </p:cNvPicPr>
          <p:nvPr>
            <p:ph idx="1"/>
          </p:nvPr>
        </p:nvPicPr>
        <p:blipFill>
          <a:blip r:embed="rId2"/>
          <a:srcRect/>
          <a:stretch>
            <a:fillRect/>
          </a:stretch>
        </p:blipFill>
        <p:spPr>
          <a:xfrm>
            <a:off x="0" y="0"/>
            <a:ext cx="4572000" cy="6858000"/>
          </a:xfrm>
        </p:spPr>
      </p:pic>
      <p:pic>
        <p:nvPicPr>
          <p:cNvPr id="5" name="Picture 4" descr="Success elem 3.PNG"/>
          <p:cNvPicPr>
            <a:picLocks noChangeAspect="1"/>
          </p:cNvPicPr>
          <p:nvPr/>
        </p:nvPicPr>
        <p:blipFill>
          <a:blip r:embed="rId3"/>
          <a:srcRect/>
          <a:stretch>
            <a:fillRect/>
          </a:stretch>
        </p:blipFill>
        <p:spPr bwMode="auto">
          <a:xfrm>
            <a:off x="4572000" y="0"/>
            <a:ext cx="4572000" cy="6858000"/>
          </a:xfrm>
          <a:prstGeom prst="rect">
            <a:avLst/>
          </a:prstGeom>
          <a:noFill/>
          <a:ln w="9525">
            <a:noFill/>
            <a:miter lim="800000"/>
            <a:headEnd/>
            <a:tailEnd/>
          </a:ln>
        </p:spPr>
      </p:pic>
      <p:sp>
        <p:nvSpPr>
          <p:cNvPr id="6" name="TextBox 5"/>
          <p:cNvSpPr txBox="1">
            <a:spLocks noChangeArrowheads="1"/>
          </p:cNvSpPr>
          <p:nvPr/>
        </p:nvSpPr>
        <p:spPr bwMode="auto">
          <a:xfrm>
            <a:off x="428625" y="2786063"/>
            <a:ext cx="8429625" cy="646112"/>
          </a:xfrm>
          <a:prstGeom prst="rect">
            <a:avLst/>
          </a:prstGeom>
          <a:solidFill>
            <a:srgbClr val="0000FF"/>
          </a:solidFill>
          <a:ln w="9525">
            <a:noFill/>
            <a:miter lim="800000"/>
            <a:headEnd/>
            <a:tailEnd/>
          </a:ln>
        </p:spPr>
        <p:txBody>
          <a:bodyPr>
            <a:spAutoFit/>
          </a:bodyPr>
          <a:lstStyle/>
          <a:p>
            <a:r>
              <a:rPr lang="en-GB" sz="3600" b="1">
                <a:solidFill>
                  <a:schemeClr val="bg1"/>
                </a:solidFill>
              </a:rPr>
              <a:t>Colourful, well designed, varied input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par>
                                <p:cTn id="10" presetID="55"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strVal val="#ppt_w*0.70"/>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animEffect transition="in" filter="fade">
                                      <p:cBhvr>
                                        <p:cTn id="14" dur="1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eaLnBrk="1" hangingPunct="1"/>
            <a:r>
              <a:rPr lang="en-GB" sz="4000" b="1" smtClean="0">
                <a:solidFill>
                  <a:srgbClr val="FFFF00"/>
                </a:solidFill>
              </a:rPr>
              <a:t>What is expected of language teachers today?</a:t>
            </a:r>
          </a:p>
        </p:txBody>
      </p:sp>
      <p:sp>
        <p:nvSpPr>
          <p:cNvPr id="3075" name="Rectangle 3"/>
          <p:cNvSpPr>
            <a:spLocks noGrp="1" noChangeArrowheads="1"/>
          </p:cNvSpPr>
          <p:nvPr>
            <p:ph type="body" idx="1"/>
          </p:nvPr>
        </p:nvSpPr>
        <p:spPr>
          <a:xfrm>
            <a:off x="468313" y="1844675"/>
            <a:ext cx="8229600" cy="4727575"/>
          </a:xfrm>
        </p:spPr>
        <p:txBody>
          <a:bodyPr/>
          <a:lstStyle/>
          <a:p>
            <a:pPr eaLnBrk="1" hangingPunct="1">
              <a:lnSpc>
                <a:spcPct val="90000"/>
              </a:lnSpc>
            </a:pPr>
            <a:r>
              <a:rPr lang="en-GB" b="1" smtClean="0">
                <a:solidFill>
                  <a:srgbClr val="FFC000"/>
                </a:solidFill>
              </a:rPr>
              <a:t>Deliver the language syllabus … AND</a:t>
            </a:r>
          </a:p>
          <a:p>
            <a:pPr eaLnBrk="1" hangingPunct="1">
              <a:lnSpc>
                <a:spcPct val="90000"/>
              </a:lnSpc>
              <a:buFontTx/>
              <a:buNone/>
            </a:pPr>
            <a:endParaRPr lang="en-GB" sz="1000" b="1" smtClean="0">
              <a:solidFill>
                <a:schemeClr val="bg1"/>
              </a:solidFill>
            </a:endParaRPr>
          </a:p>
          <a:p>
            <a:pPr eaLnBrk="1" hangingPunct="1">
              <a:lnSpc>
                <a:spcPct val="90000"/>
              </a:lnSpc>
            </a:pPr>
            <a:r>
              <a:rPr lang="en-GB" b="1" smtClean="0">
                <a:solidFill>
                  <a:schemeClr val="bg1"/>
                </a:solidFill>
              </a:rPr>
              <a:t>Develop world knowledge</a:t>
            </a:r>
          </a:p>
          <a:p>
            <a:pPr eaLnBrk="1" hangingPunct="1">
              <a:lnSpc>
                <a:spcPct val="90000"/>
              </a:lnSpc>
            </a:pPr>
            <a:r>
              <a:rPr lang="en-GB" b="1" smtClean="0">
                <a:solidFill>
                  <a:schemeClr val="bg1"/>
                </a:solidFill>
              </a:rPr>
              <a:t>Develop intercultural awareness</a:t>
            </a:r>
          </a:p>
          <a:p>
            <a:pPr eaLnBrk="1" hangingPunct="1">
              <a:lnSpc>
                <a:spcPct val="90000"/>
              </a:lnSpc>
            </a:pPr>
            <a:r>
              <a:rPr lang="en-GB" b="1" smtClean="0">
                <a:solidFill>
                  <a:schemeClr val="bg1"/>
                </a:solidFill>
              </a:rPr>
              <a:t>Develop citizenship </a:t>
            </a:r>
          </a:p>
          <a:p>
            <a:pPr eaLnBrk="1" hangingPunct="1">
              <a:lnSpc>
                <a:spcPct val="90000"/>
              </a:lnSpc>
            </a:pPr>
            <a:r>
              <a:rPr lang="en-GB" b="1" smtClean="0">
                <a:solidFill>
                  <a:schemeClr val="bg1"/>
                </a:solidFill>
              </a:rPr>
              <a:t>Develop moral and psychological development</a:t>
            </a:r>
          </a:p>
          <a:p>
            <a:pPr eaLnBrk="1" hangingPunct="1">
              <a:lnSpc>
                <a:spcPct val="90000"/>
              </a:lnSpc>
            </a:pPr>
            <a:r>
              <a:rPr lang="en-GB" b="1" smtClean="0">
                <a:solidFill>
                  <a:schemeClr val="bg1"/>
                </a:solidFill>
              </a:rPr>
              <a:t>Develop cognitive skills</a:t>
            </a:r>
          </a:p>
          <a:p>
            <a:pPr eaLnBrk="1" hangingPunct="1">
              <a:lnSpc>
                <a:spcPct val="90000"/>
              </a:lnSpc>
            </a:pPr>
            <a:r>
              <a:rPr lang="en-GB" b="1" smtClean="0">
                <a:solidFill>
                  <a:schemeClr val="bg1"/>
                </a:solidFill>
              </a:rPr>
              <a:t>Prepare students for work/college</a:t>
            </a:r>
          </a:p>
          <a:p>
            <a:pPr lvl="1" eaLnBrk="1" hangingPunct="1">
              <a:lnSpc>
                <a:spcPct val="90000"/>
              </a:lnSpc>
              <a:buFontTx/>
              <a:buNone/>
            </a:pPr>
            <a:endParaRPr lang="en-GB" b="1" smtClean="0"/>
          </a:p>
          <a:p>
            <a:pPr lvl="1" eaLnBrk="1" hangingPunct="1">
              <a:lnSpc>
                <a:spcPct val="90000"/>
              </a:lnSpc>
            </a:pPr>
            <a:endParaRPr lang="en-GB" smtClean="0"/>
          </a:p>
        </p:txBody>
      </p:sp>
      <p:pic>
        <p:nvPicPr>
          <p:cNvPr id="21507" name="Picture 4" descr="Pearson Longman"/>
          <p:cNvPicPr>
            <a:picLocks noChangeAspect="1" noChangeArrowheads="1"/>
          </p:cNvPicPr>
          <p:nvPr/>
        </p:nvPicPr>
        <p:blipFill>
          <a:blip r:embed="rId3"/>
          <a:srcRect/>
          <a:stretch>
            <a:fillRect/>
          </a:stretch>
        </p:blipFill>
        <p:spPr bwMode="auto">
          <a:xfrm>
            <a:off x="8207375" y="5791200"/>
            <a:ext cx="936625" cy="1066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wipe(left)">
                                      <p:cBhvr>
                                        <p:cTn id="7" dur="500"/>
                                        <p:tgtEl>
                                          <p:spTgt spid="30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075">
                                            <p:txEl>
                                              <p:pRg st="2" end="2"/>
                                            </p:txEl>
                                          </p:spTgt>
                                        </p:tgtEl>
                                        <p:attrNameLst>
                                          <p:attrName>style.visibility</p:attrName>
                                        </p:attrNameLst>
                                      </p:cBhvr>
                                      <p:to>
                                        <p:strVal val="visible"/>
                                      </p:to>
                                    </p:set>
                                    <p:animEffect transition="in" filter="wipe(left)">
                                      <p:cBhvr>
                                        <p:cTn id="12" dur="500"/>
                                        <p:tgtEl>
                                          <p:spTgt spid="307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075">
                                            <p:txEl>
                                              <p:pRg st="3" end="3"/>
                                            </p:txEl>
                                          </p:spTgt>
                                        </p:tgtEl>
                                        <p:attrNameLst>
                                          <p:attrName>style.visibility</p:attrName>
                                        </p:attrNameLst>
                                      </p:cBhvr>
                                      <p:to>
                                        <p:strVal val="visible"/>
                                      </p:to>
                                    </p:set>
                                    <p:animEffect transition="in" filter="wipe(left)">
                                      <p:cBhvr>
                                        <p:cTn id="17" dur="500"/>
                                        <p:tgtEl>
                                          <p:spTgt spid="307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075">
                                            <p:txEl>
                                              <p:pRg st="4" end="4"/>
                                            </p:txEl>
                                          </p:spTgt>
                                        </p:tgtEl>
                                        <p:attrNameLst>
                                          <p:attrName>style.visibility</p:attrName>
                                        </p:attrNameLst>
                                      </p:cBhvr>
                                      <p:to>
                                        <p:strVal val="visible"/>
                                      </p:to>
                                    </p:set>
                                    <p:animEffect transition="in" filter="wipe(left)">
                                      <p:cBhvr>
                                        <p:cTn id="22" dur="500"/>
                                        <p:tgtEl>
                                          <p:spTgt spid="307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075">
                                            <p:txEl>
                                              <p:pRg st="5" end="5"/>
                                            </p:txEl>
                                          </p:spTgt>
                                        </p:tgtEl>
                                        <p:attrNameLst>
                                          <p:attrName>style.visibility</p:attrName>
                                        </p:attrNameLst>
                                      </p:cBhvr>
                                      <p:to>
                                        <p:strVal val="visible"/>
                                      </p:to>
                                    </p:set>
                                    <p:animEffect transition="in" filter="wipe(left)">
                                      <p:cBhvr>
                                        <p:cTn id="27" dur="500"/>
                                        <p:tgtEl>
                                          <p:spTgt spid="307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075">
                                            <p:txEl>
                                              <p:pRg st="6" end="6"/>
                                            </p:txEl>
                                          </p:spTgt>
                                        </p:tgtEl>
                                        <p:attrNameLst>
                                          <p:attrName>style.visibility</p:attrName>
                                        </p:attrNameLst>
                                      </p:cBhvr>
                                      <p:to>
                                        <p:strVal val="visible"/>
                                      </p:to>
                                    </p:set>
                                    <p:animEffect transition="in" filter="wipe(left)">
                                      <p:cBhvr>
                                        <p:cTn id="32" dur="500"/>
                                        <p:tgtEl>
                                          <p:spTgt spid="3075">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075">
                                            <p:txEl>
                                              <p:pRg st="7" end="7"/>
                                            </p:txEl>
                                          </p:spTgt>
                                        </p:tgtEl>
                                        <p:attrNameLst>
                                          <p:attrName>style.visibility</p:attrName>
                                        </p:attrNameLst>
                                      </p:cBhvr>
                                      <p:to>
                                        <p:strVal val="visible"/>
                                      </p:to>
                                    </p:set>
                                    <p:animEffect transition="in" filter="wipe(left)">
                                      <p:cBhvr>
                                        <p:cTn id="37" dur="500"/>
                                        <p:tgtEl>
                                          <p:spTgt spid="307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500188" y="285750"/>
            <a:ext cx="5688012" cy="647700"/>
          </a:xfrm>
        </p:spPr>
        <p:txBody>
          <a:bodyPr/>
          <a:lstStyle/>
          <a:p>
            <a:pPr eaLnBrk="1" hangingPunct="1"/>
            <a:r>
              <a:rPr lang="en-GB" sz="4000" smtClean="0"/>
              <a:t/>
            </a:r>
            <a:br>
              <a:rPr lang="en-GB" sz="4000" smtClean="0"/>
            </a:br>
            <a:r>
              <a:rPr lang="en-GB" sz="4000" b="1" smtClean="0">
                <a:solidFill>
                  <a:srgbClr val="FFFF00"/>
                </a:solidFill>
              </a:rPr>
              <a:t>Why bother?</a:t>
            </a:r>
            <a:r>
              <a:rPr lang="en-GB" sz="4000" smtClean="0"/>
              <a:t/>
            </a:r>
            <a:br>
              <a:rPr lang="en-GB" sz="4000" smtClean="0"/>
            </a:br>
            <a:endParaRPr lang="en-GB" sz="4000" smtClean="0"/>
          </a:p>
        </p:txBody>
      </p:sp>
      <p:sp>
        <p:nvSpPr>
          <p:cNvPr id="17411" name="Rectangle 3"/>
          <p:cNvSpPr>
            <a:spLocks noGrp="1" noChangeArrowheads="1"/>
          </p:cNvSpPr>
          <p:nvPr>
            <p:ph type="body" idx="1"/>
          </p:nvPr>
        </p:nvSpPr>
        <p:spPr>
          <a:xfrm>
            <a:off x="250825" y="981075"/>
            <a:ext cx="8642350" cy="5543550"/>
          </a:xfrm>
        </p:spPr>
        <p:txBody>
          <a:bodyPr/>
          <a:lstStyle/>
          <a:p>
            <a:pPr eaLnBrk="1" hangingPunct="1">
              <a:lnSpc>
                <a:spcPct val="80000"/>
              </a:lnSpc>
            </a:pPr>
            <a:endParaRPr lang="en-GB" sz="2800" smtClean="0"/>
          </a:p>
          <a:p>
            <a:pPr eaLnBrk="1" hangingPunct="1">
              <a:lnSpc>
                <a:spcPct val="80000"/>
              </a:lnSpc>
            </a:pPr>
            <a:r>
              <a:rPr lang="en-GB" sz="2800" smtClean="0">
                <a:solidFill>
                  <a:schemeClr val="bg1"/>
                </a:solidFill>
              </a:rPr>
              <a:t>“… students will demonstrate their competency in such basic subjects as English, mathematics, science, history, and geography. </a:t>
            </a:r>
            <a:r>
              <a:rPr lang="en-GB" sz="2800" b="1" smtClean="0">
                <a:solidFill>
                  <a:schemeClr val="bg1"/>
                </a:solidFill>
              </a:rPr>
              <a:t>In addition,</a:t>
            </a:r>
            <a:r>
              <a:rPr lang="en-GB" sz="2800" smtClean="0">
                <a:solidFill>
                  <a:schemeClr val="bg1"/>
                </a:solidFill>
              </a:rPr>
              <a:t> </a:t>
            </a:r>
            <a:r>
              <a:rPr lang="en-GB" sz="2800" b="1" smtClean="0">
                <a:solidFill>
                  <a:schemeClr val="bg1"/>
                </a:solidFill>
              </a:rPr>
              <a:t>students will acquire the </a:t>
            </a:r>
            <a:r>
              <a:rPr lang="en-GB" sz="2800" b="1" smtClean="0">
                <a:solidFill>
                  <a:srgbClr val="FFC000"/>
                </a:solidFill>
              </a:rPr>
              <a:t>thinking skills </a:t>
            </a:r>
            <a:r>
              <a:rPr lang="en-GB" sz="2800" b="1" smtClean="0">
                <a:solidFill>
                  <a:schemeClr val="bg1"/>
                </a:solidFill>
              </a:rPr>
              <a:t>that will allow them to become </a:t>
            </a:r>
            <a:r>
              <a:rPr lang="en-GB" sz="2800" b="1" smtClean="0">
                <a:solidFill>
                  <a:srgbClr val="FFC000"/>
                </a:solidFill>
              </a:rPr>
              <a:t>responsible citizens</a:t>
            </a:r>
            <a:r>
              <a:rPr lang="en-GB" sz="2800" b="1" smtClean="0">
                <a:solidFill>
                  <a:schemeClr val="bg1"/>
                </a:solidFill>
              </a:rPr>
              <a:t>, </a:t>
            </a:r>
            <a:r>
              <a:rPr lang="en-GB" sz="2800" b="1" smtClean="0">
                <a:solidFill>
                  <a:srgbClr val="FFC000"/>
                </a:solidFill>
              </a:rPr>
              <a:t>independent learners</a:t>
            </a:r>
            <a:r>
              <a:rPr lang="en-GB" sz="2800" b="1" smtClean="0">
                <a:solidFill>
                  <a:schemeClr val="bg1"/>
                </a:solidFill>
              </a:rPr>
              <a:t>, and </a:t>
            </a:r>
            <a:r>
              <a:rPr lang="en-GB" sz="2800" b="1" smtClean="0">
                <a:solidFill>
                  <a:srgbClr val="FFC000"/>
                </a:solidFill>
              </a:rPr>
              <a:t>productive workers</a:t>
            </a:r>
            <a:r>
              <a:rPr lang="en-GB" sz="2800" b="1" smtClean="0">
                <a:solidFill>
                  <a:schemeClr val="bg1"/>
                </a:solidFill>
              </a:rPr>
              <a:t>.”</a:t>
            </a:r>
          </a:p>
          <a:p>
            <a:pPr eaLnBrk="1" hangingPunct="1">
              <a:lnSpc>
                <a:spcPct val="80000"/>
              </a:lnSpc>
            </a:pPr>
            <a:endParaRPr lang="en-GB" sz="2800" b="1" smtClean="0">
              <a:solidFill>
                <a:schemeClr val="bg1"/>
              </a:solidFill>
            </a:endParaRPr>
          </a:p>
          <a:p>
            <a:pPr eaLnBrk="1" hangingPunct="1">
              <a:lnSpc>
                <a:spcPct val="80000"/>
              </a:lnSpc>
            </a:pPr>
            <a:r>
              <a:rPr lang="en-GB" sz="2800" b="1" smtClean="0">
                <a:solidFill>
                  <a:schemeClr val="bg1"/>
                </a:solidFill>
              </a:rPr>
              <a:t>“All adults will be sufficiently literate, knowledgeable, and skilled to compete in a global economy and behave as responsible citizens.”</a:t>
            </a:r>
          </a:p>
          <a:p>
            <a:pPr eaLnBrk="1" hangingPunct="1">
              <a:lnSpc>
                <a:spcPct val="80000"/>
              </a:lnSpc>
              <a:buFontTx/>
              <a:buNone/>
            </a:pPr>
            <a:r>
              <a:rPr lang="en-GB" sz="1800" i="1" smtClean="0">
                <a:solidFill>
                  <a:schemeClr val="bg1"/>
                </a:solidFill>
              </a:rPr>
              <a:t>	</a:t>
            </a:r>
          </a:p>
          <a:p>
            <a:pPr eaLnBrk="1" hangingPunct="1">
              <a:lnSpc>
                <a:spcPct val="80000"/>
              </a:lnSpc>
              <a:buFontTx/>
              <a:buNone/>
            </a:pPr>
            <a:r>
              <a:rPr lang="en-GB" sz="1800" i="1" smtClean="0">
                <a:solidFill>
                  <a:schemeClr val="bg1"/>
                </a:solidFill>
              </a:rPr>
              <a:t>University of Virginia 1989 Symposium on education (extract)</a:t>
            </a:r>
          </a:p>
        </p:txBody>
      </p:sp>
      <p:pic>
        <p:nvPicPr>
          <p:cNvPr id="23555" name="Picture 4" descr="Pearson Longman"/>
          <p:cNvPicPr>
            <a:picLocks noChangeAspect="1" noChangeArrowheads="1"/>
          </p:cNvPicPr>
          <p:nvPr/>
        </p:nvPicPr>
        <p:blipFill>
          <a:blip r:embed="rId3"/>
          <a:srcRect/>
          <a:stretch>
            <a:fillRect/>
          </a:stretch>
        </p:blipFill>
        <p:spPr bwMode="auto">
          <a:xfrm>
            <a:off x="8207375" y="5791200"/>
            <a:ext cx="936625" cy="1066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fade">
                                      <p:cBhvr>
                                        <p:cTn id="7" dur="2000"/>
                                        <p:tgtEl>
                                          <p:spTgt spid="174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411">
                                            <p:txEl>
                                              <p:pRg st="1" end="1"/>
                                            </p:txEl>
                                          </p:spTgt>
                                        </p:tgtEl>
                                        <p:attrNameLst>
                                          <p:attrName>style.visibility</p:attrName>
                                        </p:attrNameLst>
                                      </p:cBhvr>
                                      <p:to>
                                        <p:strVal val="visible"/>
                                      </p:to>
                                    </p:set>
                                    <p:animEffect transition="in" filter="wipe(left)">
                                      <p:cBhvr>
                                        <p:cTn id="12" dur="500"/>
                                        <p:tgtEl>
                                          <p:spTgt spid="174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411">
                                            <p:txEl>
                                              <p:pRg st="3" end="3"/>
                                            </p:txEl>
                                          </p:spTgt>
                                        </p:tgtEl>
                                        <p:attrNameLst>
                                          <p:attrName>style.visibility</p:attrName>
                                        </p:attrNameLst>
                                      </p:cBhvr>
                                      <p:to>
                                        <p:strVal val="visible"/>
                                      </p:to>
                                    </p:set>
                                    <p:animEffect transition="in" filter="wipe(left)">
                                      <p:cBhvr>
                                        <p:cTn id="17" dur="500"/>
                                        <p:tgtEl>
                                          <p:spTgt spid="1741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7411">
                                            <p:txEl>
                                              <p:pRg st="4" end="4"/>
                                            </p:txEl>
                                          </p:spTgt>
                                        </p:tgtEl>
                                        <p:attrNameLst>
                                          <p:attrName>style.visibility</p:attrName>
                                        </p:attrNameLst>
                                      </p:cBhvr>
                                      <p:to>
                                        <p:strVal val="visible"/>
                                      </p:to>
                                    </p:set>
                                    <p:animEffect transition="in" filter="wipe(left)">
                                      <p:cBhvr>
                                        <p:cTn id="22" dur="500"/>
                                        <p:tgtEl>
                                          <p:spTgt spid="17411">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7411">
                                            <p:txEl>
                                              <p:pRg st="5" end="5"/>
                                            </p:txEl>
                                          </p:spTgt>
                                        </p:tgtEl>
                                        <p:attrNameLst>
                                          <p:attrName>style.visibility</p:attrName>
                                        </p:attrNameLst>
                                      </p:cBhvr>
                                      <p:to>
                                        <p:strVal val="visible"/>
                                      </p:to>
                                    </p:set>
                                    <p:animEffect transition="in" filter="wipe(left)">
                                      <p:cBhvr>
                                        <p:cTn id="27" dur="500"/>
                                        <p:tgtEl>
                                          <p:spTgt spid="174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P spid="1741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Content Placeholder 2"/>
          <p:cNvSpPr>
            <a:spLocks noGrp="1"/>
          </p:cNvSpPr>
          <p:nvPr>
            <p:ph idx="1"/>
          </p:nvPr>
        </p:nvSpPr>
        <p:spPr>
          <a:xfrm>
            <a:off x="1000125" y="1285875"/>
            <a:ext cx="7186613" cy="4525963"/>
          </a:xfrm>
        </p:spPr>
        <p:txBody>
          <a:bodyPr/>
          <a:lstStyle/>
          <a:p>
            <a:r>
              <a:rPr lang="en-GB" sz="4000" b="1" smtClean="0">
                <a:solidFill>
                  <a:srgbClr val="FFFF00"/>
                </a:solidFill>
              </a:rPr>
              <a:t>Precisely how are EFL teachers going to make students independent learners and responsible citizens? </a:t>
            </a:r>
          </a:p>
          <a:p>
            <a:endParaRPr lang="en-GB" smtClean="0"/>
          </a:p>
        </p:txBody>
      </p:sp>
      <p:pic>
        <p:nvPicPr>
          <p:cNvPr id="25602" name="Picture 4" descr="Pearson Longman"/>
          <p:cNvPicPr>
            <a:picLocks noChangeAspect="1" noChangeArrowheads="1"/>
          </p:cNvPicPr>
          <p:nvPr/>
        </p:nvPicPr>
        <p:blipFill>
          <a:blip r:embed="rId2"/>
          <a:srcRect/>
          <a:stretch>
            <a:fillRect/>
          </a:stretch>
        </p:blipFill>
        <p:spPr bwMode="auto">
          <a:xfrm>
            <a:off x="8207375" y="5791200"/>
            <a:ext cx="936625" cy="106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a:xfrm>
            <a:off x="457200" y="274638"/>
            <a:ext cx="8229600" cy="417512"/>
          </a:xfrm>
        </p:spPr>
        <p:txBody>
          <a:bodyPr/>
          <a:lstStyle/>
          <a:p>
            <a:pPr eaLnBrk="1" hangingPunct="1"/>
            <a:r>
              <a:rPr lang="en-GB" sz="4000" b="1" smtClean="0">
                <a:solidFill>
                  <a:srgbClr val="FFFF00"/>
                </a:solidFill>
              </a:rPr>
              <a:t>World knowledge</a:t>
            </a:r>
          </a:p>
        </p:txBody>
      </p:sp>
      <p:sp>
        <p:nvSpPr>
          <p:cNvPr id="7" name="Content Placeholder 6"/>
          <p:cNvSpPr>
            <a:spLocks noGrp="1"/>
          </p:cNvSpPr>
          <p:nvPr>
            <p:ph idx="1"/>
          </p:nvPr>
        </p:nvSpPr>
        <p:spPr>
          <a:xfrm>
            <a:off x="500063" y="1357313"/>
            <a:ext cx="8229600" cy="4525962"/>
          </a:xfrm>
        </p:spPr>
        <p:txBody>
          <a:bodyPr/>
          <a:lstStyle/>
          <a:p>
            <a:r>
              <a:rPr lang="en-GB" smtClean="0">
                <a:solidFill>
                  <a:schemeClr val="bg1"/>
                </a:solidFill>
              </a:rPr>
              <a:t>Texts, dialogues and pictures contain information about the world</a:t>
            </a:r>
          </a:p>
          <a:p>
            <a:endParaRPr lang="en-GB" smtClean="0">
              <a:solidFill>
                <a:schemeClr val="bg1"/>
              </a:solidFill>
            </a:endParaRPr>
          </a:p>
          <a:p>
            <a:r>
              <a:rPr lang="en-GB" smtClean="0">
                <a:solidFill>
                  <a:schemeClr val="bg1"/>
                </a:solidFill>
              </a:rPr>
              <a:t>More formally, CLIL (Content and Language Integrated Learning) programmes link English to other curriculum subjects – work on language </a:t>
            </a:r>
            <a:r>
              <a:rPr lang="en-GB" b="1" smtClean="0">
                <a:solidFill>
                  <a:schemeClr val="bg1"/>
                </a:solidFill>
              </a:rPr>
              <a:t>and</a:t>
            </a:r>
            <a:r>
              <a:rPr lang="en-GB" smtClean="0">
                <a:solidFill>
                  <a:schemeClr val="bg1"/>
                </a:solidFill>
              </a:rPr>
              <a:t> content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wipe(left)">
                                      <p:cBhvr>
                                        <p:cTn id="12"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1144</TotalTime>
  <Words>967</Words>
  <Application>Microsoft Office PowerPoint</Application>
  <PresentationFormat>On-screen Show (4:3)</PresentationFormat>
  <Paragraphs>173</Paragraphs>
  <Slides>38</Slides>
  <Notes>12</Notes>
  <HiddenSlides>0</HiddenSlides>
  <MMClips>0</MMClips>
  <ScaleCrop>false</ScaleCrop>
  <HeadingPairs>
    <vt:vector size="6" baseType="variant">
      <vt:variant>
        <vt:lpstr>Fonts Used</vt:lpstr>
      </vt:variant>
      <vt:variant>
        <vt:i4>4</vt:i4>
      </vt:variant>
      <vt:variant>
        <vt:lpstr>Design Template</vt:lpstr>
      </vt:variant>
      <vt:variant>
        <vt:i4>1</vt:i4>
      </vt:variant>
      <vt:variant>
        <vt:lpstr>Slide Titles</vt:lpstr>
      </vt:variant>
      <vt:variant>
        <vt:i4>38</vt:i4>
      </vt:variant>
    </vt:vector>
  </HeadingPairs>
  <TitlesOfParts>
    <vt:vector size="43" baseType="lpstr">
      <vt:lpstr>Arial</vt:lpstr>
      <vt:lpstr>Calibri</vt:lpstr>
      <vt:lpstr>Times New Roman</vt:lpstr>
      <vt:lpstr>Wingdings 2</vt:lpstr>
      <vt:lpstr>Default Design</vt:lpstr>
      <vt:lpstr>Adding value: we are more than just language teachers</vt:lpstr>
      <vt:lpstr>In the past …</vt:lpstr>
      <vt:lpstr>Slide 3</vt:lpstr>
      <vt:lpstr>Slide 4</vt:lpstr>
      <vt:lpstr>Slide 5</vt:lpstr>
      <vt:lpstr>What is expected of language teachers today?</vt:lpstr>
      <vt:lpstr> Why bother? </vt:lpstr>
      <vt:lpstr>Slide 8</vt:lpstr>
      <vt:lpstr>World knowledge</vt:lpstr>
      <vt:lpstr>Slide 10</vt:lpstr>
      <vt:lpstr>Inter-cultural awareness</vt:lpstr>
      <vt:lpstr>Citizenship</vt:lpstr>
      <vt:lpstr>Slide 13</vt:lpstr>
      <vt:lpstr>Slide 14</vt:lpstr>
      <vt:lpstr>    Moral and psychological development     </vt:lpstr>
      <vt:lpstr>Slide 16</vt:lpstr>
      <vt:lpstr>Slide 17</vt:lpstr>
      <vt:lpstr>Ethical problem-solving</vt:lpstr>
      <vt:lpstr>Slide 19</vt:lpstr>
      <vt:lpstr>Slide 20</vt:lpstr>
      <vt:lpstr>Reasoning</vt:lpstr>
      <vt:lpstr>Slide 22</vt:lpstr>
      <vt:lpstr>Slide 23</vt:lpstr>
      <vt:lpstr>Slide 24</vt:lpstr>
      <vt:lpstr>Slide 25</vt:lpstr>
      <vt:lpstr>Slide 26</vt:lpstr>
      <vt:lpstr>Cognitive skills</vt:lpstr>
      <vt:lpstr>Vocabulary Storage Techniques</vt:lpstr>
      <vt:lpstr>Slide 29</vt:lpstr>
      <vt:lpstr>Slide 30</vt:lpstr>
      <vt:lpstr>Slide 31</vt:lpstr>
      <vt:lpstr>    </vt:lpstr>
      <vt:lpstr>Slide 33</vt:lpstr>
      <vt:lpstr>Slide 34</vt:lpstr>
      <vt:lpstr>Slide 35</vt:lpstr>
      <vt:lpstr>Prepare students for higher education</vt:lpstr>
      <vt:lpstr>Teachers today </vt:lpstr>
      <vt:lpstr>Slide 38</vt:lpstr>
    </vt:vector>
  </TitlesOfParts>
  <Company>University of Wolverhampton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Adding value: we are more than just language teachers</dc:title>
  <dc:creator>in7402</dc:creator>
  <cp:lastModifiedBy>judycopa</cp:lastModifiedBy>
  <cp:revision>74</cp:revision>
  <dcterms:created xsi:type="dcterms:W3CDTF">2009-07-03T13:00:22Z</dcterms:created>
  <dcterms:modified xsi:type="dcterms:W3CDTF">2010-09-18T06:52:42Z</dcterms:modified>
</cp:coreProperties>
</file>